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32"/>
  </p:notesMasterIdLst>
  <p:sldIdLst>
    <p:sldId id="256" r:id="rId8"/>
    <p:sldId id="271" r:id="rId9"/>
    <p:sldId id="336"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9" r:id="rId23"/>
    <p:sldId id="361" r:id="rId24"/>
    <p:sldId id="362" r:id="rId25"/>
    <p:sldId id="367" r:id="rId26"/>
    <p:sldId id="366" r:id="rId27"/>
    <p:sldId id="363" r:id="rId28"/>
    <p:sldId id="368" r:id="rId29"/>
    <p:sldId id="364" r:id="rId30"/>
    <p:sldId id="305" r:id="rId31"/>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6"/>
            <p14:sldId id="349"/>
            <p14:sldId id="350"/>
            <p14:sldId id="351"/>
            <p14:sldId id="352"/>
            <p14:sldId id="353"/>
            <p14:sldId id="354"/>
            <p14:sldId id="355"/>
            <p14:sldId id="356"/>
            <p14:sldId id="357"/>
            <p14:sldId id="358"/>
            <p14:sldId id="359"/>
            <p14:sldId id="360"/>
            <p14:sldId id="369"/>
            <p14:sldId id="361"/>
            <p14:sldId id="362"/>
            <p14:sldId id="367"/>
            <p14:sldId id="366"/>
            <p14:sldId id="363"/>
            <p14:sldId id="368"/>
            <p14:sldId id="364"/>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B91121"/>
    <a:srgbClr val="FAFAFA"/>
    <a:srgbClr val="F7F7F7"/>
    <a:srgbClr val="EEF6F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70532" autoAdjust="0"/>
  </p:normalViewPr>
  <p:slideViewPr>
    <p:cSldViewPr>
      <p:cViewPr varScale="1">
        <p:scale>
          <a:sx n="91" d="100"/>
          <a:sy n="91" d="100"/>
        </p:scale>
        <p:origin x="1230" y="8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6/11/2017</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19</a:t>
            </a:fld>
            <a:endParaRPr lang="en-US"/>
          </a:p>
        </p:txBody>
      </p:sp>
    </p:spTree>
    <p:extLst>
      <p:ext uri="{BB962C8B-B14F-4D97-AF65-F5344CB8AC3E}">
        <p14:creationId xmlns:p14="http://schemas.microsoft.com/office/powerpoint/2010/main" val="351361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205883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designing a modern web site for Spatula City. Explain Spatula City.</a:t>
            </a:r>
          </a:p>
          <a:p>
            <a:endParaRPr lang="en-US" dirty="0"/>
          </a:p>
          <a:p>
            <a:r>
              <a:rPr lang="en-US" dirty="0"/>
              <a:t>There are several pages. But we are going to focus on the “blog” page where the CEO adds updates about Spatula City – news, celebrities, etc.</a:t>
            </a:r>
          </a:p>
          <a:p>
            <a:endParaRPr lang="en-US" dirty="0"/>
          </a:p>
          <a:p>
            <a:r>
              <a:rPr lang="en-US" dirty="0"/>
              <a:t>We are going to give a nice three column look. </a:t>
            </a:r>
          </a:p>
          <a:p>
            <a:endParaRPr lang="en-US" dirty="0"/>
          </a:p>
          <a:p>
            <a:r>
              <a:rPr lang="en-US" dirty="0"/>
              <a:t>#1 Header and footer at the top and bottom</a:t>
            </a:r>
          </a:p>
          <a:p>
            <a:endParaRPr lang="en-US" dirty="0"/>
          </a:p>
          <a:p>
            <a:r>
              <a:rPr lang="en-US" dirty="0"/>
              <a:t>#2 We are going to add a navigation area … links to quickly get around the entire site.</a:t>
            </a:r>
          </a:p>
          <a:p>
            <a:endParaRPr lang="en-US" dirty="0"/>
          </a:p>
          <a:p>
            <a:r>
              <a:rPr lang="en-US" dirty="0"/>
              <a:t>#3 Links to products on the left and “specials” on the right. These are all common to all the pages.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Blog entries in the middle. The main content. Expands to fill width.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No surprises in the HTML. We’ll create separate &lt;div&gt;s for the pieces. That’ll make it easy to copy them among all the pages. It’ll make it easy to style them by piece in the CSS.</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414003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a modern site. We want to use all the power of HTML5.</a:t>
            </a:r>
          </a:p>
          <a:p>
            <a:endParaRPr lang="en-US" dirty="0"/>
          </a:p>
          <a:p>
            <a:r>
              <a:rPr lang="en-US" dirty="0"/>
              <a:t>HTML5 has some new tags we can use to identify.</a:t>
            </a:r>
          </a:p>
          <a:p>
            <a:endParaRPr lang="en-US" dirty="0"/>
          </a:p>
          <a:p>
            <a:r>
              <a:rPr lang="en-US" dirty="0"/>
              <a:t>“products” and “specials” … very specific to our site. More generic “section”.</a:t>
            </a:r>
          </a:p>
          <a:p>
            <a:endParaRPr lang="en-US" dirty="0"/>
          </a:p>
          <a:p>
            <a:r>
              <a:rPr lang="en-US" dirty="0"/>
              <a:t>Could use a “section” for special, but HTML5 provides an “aside” tag to say this is a section, but really low importance. In a pinch (we’ll see shortly) we could drop that from the screen … or move it to the bottom.</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5566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does it look like with these new elements?</a:t>
            </a:r>
          </a:p>
          <a:p>
            <a:endParaRPr lang="en-US" dirty="0"/>
          </a:p>
          <a:p>
            <a:r>
              <a:rPr lang="en-US" dirty="0"/>
              <a:t>#1 exactly the same as if you had used </a:t>
            </a:r>
            <a:r>
              <a:rPr lang="en-US" dirty="0" err="1"/>
              <a:t>divs</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3862630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2060549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have used a common rule for coloring the header and footer. Can have multiple “header” rules. Is it better to keep concepts together and spread out the rules? Or is it better to keep the rules condensed and spread the concepts out among them?</a:t>
            </a:r>
          </a:p>
          <a:p>
            <a:endParaRPr lang="en-US" dirty="0"/>
          </a:p>
          <a:p>
            <a:r>
              <a:rPr lang="en-US" dirty="0"/>
              <a:t>Very much like programming. And like programming you will find yourself refactoring and changing as time goes on. The real question is how your site will evolve with time.</a:t>
            </a:r>
          </a:p>
          <a:p>
            <a:endParaRPr lang="en-US" dirty="0"/>
          </a:p>
          <a:p>
            <a:r>
              <a:rPr lang="en-US" dirty="0"/>
              <a:t>Same crystal ball image I use for this very some discussion in programming classes (Java, C++, JavaScript).</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2165051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291023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latin typeface="Palatino Linotype" panose="02040502050505030304" pitchFamily="18" charset="0"/>
              </a:rPr>
              <a:t>Using HTML5 </a:t>
            </a:r>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and CSS3</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w3schools.com/html/html5_new_elements.asp" TargetMode="External"/><Relationship Id="rId5" Type="http://schemas.openxmlformats.org/officeDocument/2006/relationships/hyperlink" Target="https://www.w3schools.com/html/html5_video.asp" TargetMode="External"/><Relationship Id="rId4" Type="http://schemas.openxmlformats.org/officeDocument/2006/relationships/hyperlink" Target="https://www.youtube.com/watch?v=hY7QCiY8Rz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Modern HTML</a:t>
            </a:r>
          </a:p>
        </p:txBody>
      </p:sp>
      <p:sp>
        <p:nvSpPr>
          <p:cNvPr id="3" name="Content Placeholder 2"/>
          <p:cNvSpPr>
            <a:spLocks noGrp="1"/>
          </p:cNvSpPr>
          <p:nvPr>
            <p:ph idx="1"/>
          </p:nvPr>
        </p:nvSpPr>
        <p:spPr>
          <a:xfrm>
            <a:off x="304800" y="1200151"/>
            <a:ext cx="4724400" cy="2590799"/>
          </a:xfrm>
        </p:spPr>
        <p:txBody>
          <a:bodyPr>
            <a:normAutofit/>
          </a:bodyPr>
          <a:lstStyle/>
          <a:p>
            <a:pPr>
              <a:buFont typeface="Arial" charset="0"/>
              <a:buChar char="•"/>
            </a:pPr>
            <a:r>
              <a:rPr lang="en-US" dirty="0"/>
              <a:t>The New HTML5 Elements</a:t>
            </a:r>
          </a:p>
          <a:p>
            <a:pPr>
              <a:buFont typeface="Arial" charset="0"/>
              <a:buChar char="•"/>
            </a:pPr>
            <a:r>
              <a:rPr lang="en-US" dirty="0"/>
              <a:t>The New </a:t>
            </a:r>
            <a:r>
              <a:rPr lang="en-US" b="1" dirty="0">
                <a:solidFill>
                  <a:schemeClr val="accent2">
                    <a:lumMod val="40000"/>
                    <a:lumOff val="60000"/>
                  </a:schemeClr>
                </a:solidFill>
              </a:rPr>
              <a:t>&lt;time&gt; </a:t>
            </a:r>
            <a:r>
              <a:rPr lang="en-US" dirty="0"/>
              <a:t>Element</a:t>
            </a:r>
          </a:p>
          <a:p>
            <a:pPr>
              <a:buFont typeface="Arial" charset="0"/>
              <a:buChar char="•"/>
            </a:pPr>
            <a:r>
              <a:rPr lang="en-US" dirty="0"/>
              <a:t>The </a:t>
            </a:r>
            <a:r>
              <a:rPr lang="en-US" b="1" dirty="0">
                <a:solidFill>
                  <a:schemeClr val="accent2">
                    <a:lumMod val="40000"/>
                    <a:lumOff val="60000"/>
                  </a:schemeClr>
                </a:solidFill>
              </a:rPr>
              <a:t>&lt;video&gt; </a:t>
            </a:r>
            <a:r>
              <a:rPr lang="en-US" dirty="0"/>
              <a:t>Element</a:t>
            </a:r>
          </a:p>
        </p:txBody>
      </p:sp>
      <p:pic>
        <p:nvPicPr>
          <p:cNvPr id="5" name="Picture 4">
            <a:extLst>
              <a:ext uri="{FF2B5EF4-FFF2-40B4-BE49-F238E27FC236}">
                <a16:creationId xmlns:a16="http://schemas.microsoft.com/office/drawing/2014/main" id="{AF826E61-E9C1-427E-A93D-9C6874A4B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1919288"/>
            <a:ext cx="3691466" cy="2076450"/>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05D4-D778-4DBC-B730-2495E1809295}"/>
              </a:ext>
            </a:extLst>
          </p:cNvPr>
          <p:cNvSpPr>
            <a:spLocks noGrp="1"/>
          </p:cNvSpPr>
          <p:nvPr>
            <p:ph type="title"/>
          </p:nvPr>
        </p:nvSpPr>
        <p:spPr/>
        <p:txBody>
          <a:bodyPr/>
          <a:lstStyle/>
          <a:p>
            <a:r>
              <a:rPr lang="en-US" dirty="0"/>
              <a:t>Spacing (step 3)</a:t>
            </a:r>
          </a:p>
        </p:txBody>
      </p:sp>
      <p:sp>
        <p:nvSpPr>
          <p:cNvPr id="4" name="Slide Number Placeholder 3">
            <a:extLst>
              <a:ext uri="{FF2B5EF4-FFF2-40B4-BE49-F238E27FC236}">
                <a16:creationId xmlns:a16="http://schemas.microsoft.com/office/drawing/2014/main" id="{576F67B4-E98B-4719-A512-0311F2A2DAF0}"/>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58BF6E40-DC7C-4EFC-A343-50E16339CEB6}"/>
              </a:ext>
            </a:extLst>
          </p:cNvPr>
          <p:cNvSpPr/>
          <p:nvPr/>
        </p:nvSpPr>
        <p:spPr>
          <a:xfrm>
            <a:off x="609600" y="1047750"/>
            <a:ext cx="3810000" cy="1179041"/>
          </a:xfrm>
          <a:prstGeom prst="rect">
            <a:avLst/>
          </a:prstGeom>
        </p:spPr>
        <p:txBody>
          <a:bodyPr wrap="square">
            <a:spAutoFit/>
          </a:bodyPr>
          <a:lstStyle/>
          <a:p>
            <a:pPr>
              <a:lnSpc>
                <a:spcPct val="107000"/>
              </a:lnSpc>
            </a:pPr>
            <a:r>
              <a:rPr lang="en-US" i="1" dirty="0">
                <a:solidFill>
                  <a:srgbClr val="3F7F7F"/>
                </a:solidFill>
                <a:latin typeface="Consolas" panose="020B0609020204030204" pitchFamily="49" charset="0"/>
                <a:ea typeface="Calibri" panose="020F0502020204030204" pitchFamily="34" charset="0"/>
                <a:cs typeface="Consolas" panose="020B0609020204030204" pitchFamily="49" charset="0"/>
              </a:rPr>
              <a:t>#main</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    border-spacing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latin typeface="Consolas" panose="020B0609020204030204" pitchFamily="49" charset="0"/>
                <a:ea typeface="Calibri" panose="020F0502020204030204" pitchFamily="34" charset="0"/>
                <a:cs typeface="Consolas" panose="020B0609020204030204" pitchFamily="49" charset="0"/>
              </a:rPr>
              <a:t> </a:t>
            </a:r>
            <a:r>
              <a:rPr lang="en-US" i="1" dirty="0">
                <a:solidFill>
                  <a:srgbClr val="2A00E1"/>
                </a:solidFill>
                <a:latin typeface="Consolas" panose="020B0609020204030204" pitchFamily="49" charset="0"/>
                <a:ea typeface="Calibri" panose="020F0502020204030204" pitchFamily="34" charset="0"/>
                <a:cs typeface="Consolas" panose="020B0609020204030204" pitchFamily="49" charset="0"/>
              </a:rPr>
              <a:t>10px</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C347361-9DDB-46B0-ACF8-A907963D0281}"/>
              </a:ext>
            </a:extLst>
          </p:cNvPr>
          <p:cNvPicPr>
            <a:picLocks noChangeAspect="1"/>
          </p:cNvPicPr>
          <p:nvPr/>
        </p:nvPicPr>
        <p:blipFill>
          <a:blip r:embed="rId2"/>
          <a:stretch>
            <a:fillRect/>
          </a:stretch>
        </p:blipFill>
        <p:spPr>
          <a:xfrm>
            <a:off x="5175226" y="1200150"/>
            <a:ext cx="3257143" cy="2400000"/>
          </a:xfrm>
          <a:prstGeom prst="rect">
            <a:avLst/>
          </a:prstGeom>
          <a:ln>
            <a:solidFill>
              <a:schemeClr val="tx2"/>
            </a:solidFill>
          </a:ln>
        </p:spPr>
      </p:pic>
      <p:sp>
        <p:nvSpPr>
          <p:cNvPr id="7" name="TextBox 6">
            <a:extLst>
              <a:ext uri="{FF2B5EF4-FFF2-40B4-BE49-F238E27FC236}">
                <a16:creationId xmlns:a16="http://schemas.microsoft.com/office/drawing/2014/main" id="{8FBC3E8D-1137-489D-B5F1-4BC026DBF63F}"/>
              </a:ext>
            </a:extLst>
          </p:cNvPr>
          <p:cNvSpPr txBox="1"/>
          <p:nvPr/>
        </p:nvSpPr>
        <p:spPr>
          <a:xfrm>
            <a:off x="388384" y="2578230"/>
            <a:ext cx="4409029"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lumMod val="50000"/>
                  </a:schemeClr>
                </a:solidFill>
              </a:rPr>
              <a:t>I want all gaps to be the same</a:t>
            </a:r>
          </a:p>
          <a:p>
            <a:pPr marL="285750" indent="-285750">
              <a:buFont typeface="Arial" panose="020B0604020202020204" pitchFamily="34" charset="0"/>
              <a:buChar char="•"/>
            </a:pPr>
            <a:r>
              <a:rPr lang="en-US" sz="2000" dirty="0">
                <a:solidFill>
                  <a:schemeClr val="bg1">
                    <a:lumMod val="50000"/>
                  </a:schemeClr>
                </a:solidFill>
              </a:rPr>
              <a:t>Too much between header and navigation</a:t>
            </a:r>
          </a:p>
          <a:p>
            <a:pPr marL="285750" indent="-285750">
              <a:buFont typeface="Arial" panose="020B0604020202020204" pitchFamily="34" charset="0"/>
              <a:buChar char="•"/>
            </a:pPr>
            <a:r>
              <a:rPr lang="en-US" sz="2000" dirty="0">
                <a:solidFill>
                  <a:schemeClr val="bg1">
                    <a:lumMod val="50000"/>
                  </a:schemeClr>
                </a:solidFill>
              </a:rPr>
              <a:t>Too much around table</a:t>
            </a:r>
          </a:p>
          <a:p>
            <a:pPr marL="285750" indent="-285750">
              <a:buFont typeface="Arial" panose="020B0604020202020204" pitchFamily="34" charset="0"/>
              <a:buChar char="•"/>
            </a:pPr>
            <a:r>
              <a:rPr lang="en-US" sz="2000" dirty="0">
                <a:solidFill>
                  <a:schemeClr val="bg1">
                    <a:lumMod val="50000"/>
                  </a:schemeClr>
                </a:solidFill>
              </a:rPr>
              <a:t>Too much after footer</a:t>
            </a:r>
          </a:p>
          <a:p>
            <a:pPr marL="285750" indent="-285750">
              <a:buFont typeface="Arial" panose="020B0604020202020204" pitchFamily="34" charset="0"/>
              <a:buChar char="•"/>
            </a:pPr>
            <a:r>
              <a:rPr lang="en-US" sz="2000" dirty="0">
                <a:solidFill>
                  <a:schemeClr val="bg1">
                    <a:lumMod val="50000"/>
                  </a:schemeClr>
                </a:solidFill>
              </a:rPr>
              <a:t>I want BLOG to spread out</a:t>
            </a:r>
          </a:p>
        </p:txBody>
      </p:sp>
    </p:spTree>
    <p:extLst>
      <p:ext uri="{BB962C8B-B14F-4D97-AF65-F5344CB8AC3E}">
        <p14:creationId xmlns:p14="http://schemas.microsoft.com/office/powerpoint/2010/main" val="360087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fade">
                                      <p:cBhvr>
                                        <p:cTn id="3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05D4-D778-4DBC-B730-2495E1809295}"/>
              </a:ext>
            </a:extLst>
          </p:cNvPr>
          <p:cNvSpPr>
            <a:spLocks noGrp="1"/>
          </p:cNvSpPr>
          <p:nvPr>
            <p:ph type="title"/>
          </p:nvPr>
        </p:nvSpPr>
        <p:spPr/>
        <p:txBody>
          <a:bodyPr/>
          <a:lstStyle/>
          <a:p>
            <a:r>
              <a:rPr lang="en-US" dirty="0"/>
              <a:t>Spacing (step 3)</a:t>
            </a:r>
          </a:p>
        </p:txBody>
      </p:sp>
      <p:sp>
        <p:nvSpPr>
          <p:cNvPr id="4" name="Slide Number Placeholder 3">
            <a:extLst>
              <a:ext uri="{FF2B5EF4-FFF2-40B4-BE49-F238E27FC236}">
                <a16:creationId xmlns:a16="http://schemas.microsoft.com/office/drawing/2014/main" id="{576F67B4-E98B-4719-A512-0311F2A2DAF0}"/>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3" name="Rectangle 2">
            <a:extLst>
              <a:ext uri="{FF2B5EF4-FFF2-40B4-BE49-F238E27FC236}">
                <a16:creationId xmlns:a16="http://schemas.microsoft.com/office/drawing/2014/main" id="{5CA1E9A5-F12B-42BC-B810-412A6B16E465}"/>
              </a:ext>
            </a:extLst>
          </p:cNvPr>
          <p:cNvSpPr/>
          <p:nvPr/>
        </p:nvSpPr>
        <p:spPr>
          <a:xfrm>
            <a:off x="211231" y="919060"/>
            <a:ext cx="2286000" cy="3533981"/>
          </a:xfrm>
          <a:prstGeom prst="rect">
            <a:avLst/>
          </a:prstGeom>
        </p:spPr>
        <p:txBody>
          <a:bodyPr wrap="square">
            <a:spAutoFit/>
          </a:bodyPr>
          <a:lstStyle/>
          <a:p>
            <a:pPr>
              <a:lnSpc>
                <a:spcPct val="107000"/>
              </a:lnSpc>
            </a:pPr>
            <a:r>
              <a:rPr lang="en-US" sz="1100" i="1" dirty="0">
                <a:solidFill>
                  <a:srgbClr val="3F7F7F"/>
                </a:solidFill>
                <a:latin typeface="Consolas" panose="020B0609020204030204" pitchFamily="49" charset="0"/>
                <a:ea typeface="Calibri" panose="020F0502020204030204" pitchFamily="34" charset="0"/>
                <a:cs typeface="Consolas" panose="020B0609020204030204" pitchFamily="49" charset="0"/>
              </a:rPr>
              <a:t>#main</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border-spacing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i="1" dirty="0">
                <a:solidFill>
                  <a:srgbClr val="2A00E1"/>
                </a:solidFill>
                <a:latin typeface="Consolas" panose="020B0609020204030204" pitchFamily="49" charset="0"/>
                <a:ea typeface="Calibri" panose="020F0502020204030204" pitchFamily="34" charset="0"/>
                <a:cs typeface="Consolas" panose="020B0609020204030204" pitchFamily="49" charset="0"/>
              </a:rPr>
              <a:t>10px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margin-left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i="1" dirty="0">
                <a:solidFill>
                  <a:srgbClr val="2A00E1"/>
                </a:solidFill>
                <a:latin typeface="Consolas" panose="020B0609020204030204" pitchFamily="49" charset="0"/>
                <a:ea typeface="Calibri" panose="020F0502020204030204" pitchFamily="34" charset="0"/>
                <a:cs typeface="Consolas" panose="020B0609020204030204" pitchFamily="49" charset="0"/>
              </a:rPr>
              <a:t>-10px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margin-right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i="1" dirty="0">
                <a:solidFill>
                  <a:srgbClr val="2A00E1"/>
                </a:solidFill>
                <a:latin typeface="Consolas" panose="020B0609020204030204" pitchFamily="49" charset="0"/>
                <a:ea typeface="Calibri" panose="020F0502020204030204" pitchFamily="34" charset="0"/>
                <a:cs typeface="Consolas" panose="020B0609020204030204" pitchFamily="49" charset="0"/>
              </a:rPr>
              <a:t>-8px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err="1">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100" i="1" dirty="0" err="1">
                <a:solidFill>
                  <a:srgbClr val="3F7F7F"/>
                </a:solidFill>
                <a:latin typeface="Consolas" panose="020B0609020204030204" pitchFamily="49" charset="0"/>
                <a:ea typeface="Calibri" panose="020F0502020204030204" pitchFamily="34" charset="0"/>
                <a:cs typeface="Consolas" panose="020B0609020204030204" pitchFamily="49" charset="0"/>
              </a:rPr>
              <a:t>#products</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width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2A00E1"/>
                </a:solidFill>
                <a:latin typeface="Consolas" panose="020B0609020204030204" pitchFamily="49" charset="0"/>
                <a:ea typeface="Calibri" panose="020F0502020204030204" pitchFamily="34" charset="0"/>
                <a:cs typeface="Consolas" panose="020B0609020204030204" pitchFamily="49" charset="0"/>
              </a:rPr>
              <a:t>225px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err="1">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100" i="1" dirty="0" err="1">
                <a:solidFill>
                  <a:srgbClr val="3F7F7F"/>
                </a:solidFill>
                <a:latin typeface="Consolas" panose="020B0609020204030204" pitchFamily="49" charset="0"/>
                <a:ea typeface="Calibri" panose="020F0502020204030204" pitchFamily="34" charset="0"/>
                <a:cs typeface="Consolas" panose="020B0609020204030204" pitchFamily="49" charset="0"/>
              </a:rPr>
              <a:t>#blog</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width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i="1" dirty="0">
                <a:solidFill>
                  <a:srgbClr val="2A00E1"/>
                </a:solidFill>
                <a:latin typeface="Consolas" panose="020B0609020204030204" pitchFamily="49" charset="0"/>
                <a:ea typeface="Calibri" panose="020F0502020204030204" pitchFamily="34" charset="0"/>
                <a:cs typeface="Consolas" panose="020B0609020204030204" pitchFamily="49" charset="0"/>
              </a:rPr>
              <a:t>100%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3F7F7F"/>
                </a:solidFill>
                <a:latin typeface="Consolas" panose="020B0609020204030204" pitchFamily="49" charset="0"/>
                <a:ea typeface="Calibri" panose="020F0502020204030204" pitchFamily="34" charset="0"/>
                <a:cs typeface="Consolas" panose="020B0609020204030204" pitchFamily="49" charset="0"/>
              </a:rPr>
              <a:t>aside</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width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2A00E1"/>
                </a:solidFill>
                <a:latin typeface="Consolas" panose="020B0609020204030204" pitchFamily="49" charset="0"/>
                <a:ea typeface="Calibri" panose="020F0502020204030204" pitchFamily="34" charset="0"/>
                <a:cs typeface="Consolas" panose="020B0609020204030204" pitchFamily="49" charset="0"/>
              </a:rPr>
              <a:t>250px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68DDA1EA-DF6C-4E84-BD9C-6CA5E62F8E5D}"/>
              </a:ext>
            </a:extLst>
          </p:cNvPr>
          <p:cNvSpPr/>
          <p:nvPr/>
        </p:nvSpPr>
        <p:spPr>
          <a:xfrm>
            <a:off x="2057400" y="2909382"/>
            <a:ext cx="2743200" cy="1903726"/>
          </a:xfrm>
          <a:prstGeom prst="rect">
            <a:avLst/>
          </a:prstGeom>
        </p:spPr>
        <p:txBody>
          <a:bodyPr wrap="square">
            <a:spAutoFit/>
          </a:bodyPr>
          <a:lstStyle/>
          <a:p>
            <a:pPr>
              <a:lnSpc>
                <a:spcPct val="107000"/>
              </a:lnSpc>
            </a:pPr>
            <a:r>
              <a:rPr lang="en-US" sz="1100" b="1"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margin-bottom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i="1" dirty="0">
                <a:solidFill>
                  <a:srgbClr val="2A00E1"/>
                </a:solidFill>
                <a:latin typeface="Consolas" panose="020B0609020204030204" pitchFamily="49" charset="0"/>
                <a:ea typeface="Calibri" panose="020F0502020204030204" pitchFamily="34" charset="0"/>
                <a:cs typeface="Consolas" panose="020B0609020204030204" pitchFamily="49" charset="0"/>
              </a:rPr>
              <a:t>10px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100" dirty="0">
                <a:solidFill>
                  <a:srgbClr val="3F7F7F"/>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100" dirty="0">
                <a:solidFill>
                  <a:srgbClr val="3F7F7F"/>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100" dirty="0">
                <a:solidFill>
                  <a:srgbClr val="3F7F7F"/>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margin-top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i="1" dirty="0">
                <a:solidFill>
                  <a:srgbClr val="2A00E1"/>
                </a:solidFill>
                <a:latin typeface="Consolas" panose="020B0609020204030204" pitchFamily="49" charset="0"/>
                <a:ea typeface="Calibri" panose="020F0502020204030204" pitchFamily="34" charset="0"/>
                <a:cs typeface="Consolas" panose="020B0609020204030204" pitchFamily="49" charset="0"/>
              </a:rPr>
              <a:t>0px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7F007F"/>
                </a:solidFill>
                <a:latin typeface="Consolas" panose="020B0609020204030204" pitchFamily="49" charset="0"/>
                <a:ea typeface="Calibri" panose="020F0502020204030204" pitchFamily="34" charset="0"/>
                <a:cs typeface="Consolas" panose="020B0609020204030204" pitchFamily="49" charset="0"/>
              </a:rPr>
              <a:t>    margin-bottom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i="1" dirty="0">
                <a:solidFill>
                  <a:srgbClr val="2A00E1"/>
                </a:solidFill>
                <a:latin typeface="Consolas" panose="020B0609020204030204" pitchFamily="49" charset="0"/>
                <a:ea typeface="Calibri" panose="020F0502020204030204" pitchFamily="34" charset="0"/>
                <a:cs typeface="Consolas" panose="020B0609020204030204" pitchFamily="49" charset="0"/>
              </a:rPr>
              <a:t>0px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D2340EB8-F62D-461C-B2BA-039703DE494E}"/>
              </a:ext>
            </a:extLst>
          </p:cNvPr>
          <p:cNvPicPr>
            <a:picLocks noChangeAspect="1"/>
          </p:cNvPicPr>
          <p:nvPr/>
        </p:nvPicPr>
        <p:blipFill>
          <a:blip r:embed="rId3"/>
          <a:stretch>
            <a:fillRect/>
          </a:stretch>
        </p:blipFill>
        <p:spPr>
          <a:xfrm>
            <a:off x="4648200" y="1047750"/>
            <a:ext cx="4234489" cy="2438400"/>
          </a:xfrm>
          <a:prstGeom prst="rect">
            <a:avLst/>
          </a:prstGeom>
          <a:ln>
            <a:solidFill>
              <a:schemeClr val="tx2"/>
            </a:solidFill>
          </a:ln>
        </p:spPr>
      </p:pic>
    </p:spTree>
    <p:extLst>
      <p:ext uri="{BB962C8B-B14F-4D97-AF65-F5344CB8AC3E}">
        <p14:creationId xmlns:p14="http://schemas.microsoft.com/office/powerpoint/2010/main" val="219297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500"/>
                                        <p:tgtEl>
                                          <p:spTgt spid="3">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5" end="15"/>
                                            </p:txEl>
                                          </p:spTgt>
                                        </p:tgtEl>
                                        <p:attrNameLst>
                                          <p:attrName>style.visibility</p:attrName>
                                        </p:attrNameLst>
                                      </p:cBhvr>
                                      <p:to>
                                        <p:strVal val="visible"/>
                                      </p:to>
                                    </p:set>
                                    <p:animEffect transition="in" filter="fade">
                                      <p:cBhvr>
                                        <p:cTn id="28" dur="500"/>
                                        <p:tgtEl>
                                          <p:spTgt spid="3">
                                            <p:txEl>
                                              <p:pRg st="15" end="1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animEffect transition="in" filter="fade">
                                      <p:cBhvr>
                                        <p:cTn id="31" dur="500"/>
                                        <p:tgtEl>
                                          <p:spTgt spid="3">
                                            <p:txEl>
                                              <p:pRg st="16" end="1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7" end="17"/>
                                            </p:txEl>
                                          </p:spTgt>
                                        </p:tgtEl>
                                        <p:attrNameLst>
                                          <p:attrName>style.visibility</p:attrName>
                                        </p:attrNameLst>
                                      </p:cBhvr>
                                      <p:to>
                                        <p:strVal val="visible"/>
                                      </p:to>
                                    </p:set>
                                    <p:animEffect transition="in" filter="fade">
                                      <p:cBhvr>
                                        <p:cTn id="34" dur="500"/>
                                        <p:tgtEl>
                                          <p:spTgt spid="3">
                                            <p:txEl>
                                              <p:pRg st="17" end="1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animEffect transition="in" filter="fade">
                                      <p:cBhvr>
                                        <p:cTn id="37" dur="500"/>
                                        <p:tgtEl>
                                          <p:spTgt spid="3">
                                            <p:txEl>
                                              <p:pRg st="18" end="1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xEl>
                                              <p:pRg st="0" end="0"/>
                                            </p:txEl>
                                          </p:spTgt>
                                        </p:tgtEl>
                                        <p:attrNameLst>
                                          <p:attrName>style.visibility</p:attrName>
                                        </p:attrNameLst>
                                      </p:cBhvr>
                                      <p:to>
                                        <p:strVal val="visible"/>
                                      </p:to>
                                    </p:set>
                                    <p:animEffect transition="in" filter="fade">
                                      <p:cBhvr>
                                        <p:cTn id="53" dur="500"/>
                                        <p:tgtEl>
                                          <p:spTgt spid="8">
                                            <p:txEl>
                                              <p:pRg st="0" end="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8">
                                            <p:txEl>
                                              <p:pRg st="1" end="1"/>
                                            </p:txEl>
                                          </p:spTgt>
                                        </p:tgtEl>
                                        <p:attrNameLst>
                                          <p:attrName>style.visibility</p:attrName>
                                        </p:attrNameLst>
                                      </p:cBhvr>
                                      <p:to>
                                        <p:strVal val="visible"/>
                                      </p:to>
                                    </p:set>
                                    <p:animEffect transition="in" filter="fade">
                                      <p:cBhvr>
                                        <p:cTn id="56" dur="500"/>
                                        <p:tgtEl>
                                          <p:spTgt spid="8">
                                            <p:txEl>
                                              <p:pRg st="1" end="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animEffect transition="in" filter="fade">
                                      <p:cBhvr>
                                        <p:cTn id="59" dur="500"/>
                                        <p:tgtEl>
                                          <p:spTgt spid="8">
                                            <p:txEl>
                                              <p:pRg st="2" end="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8">
                                            <p:txEl>
                                              <p:pRg st="3" end="3"/>
                                            </p:txEl>
                                          </p:spTgt>
                                        </p:tgtEl>
                                        <p:attrNameLst>
                                          <p:attrName>style.visibility</p:attrName>
                                        </p:attrNameLst>
                                      </p:cBhvr>
                                      <p:to>
                                        <p:strVal val="visible"/>
                                      </p:to>
                                    </p:set>
                                    <p:animEffect transition="in" filter="fade">
                                      <p:cBhvr>
                                        <p:cTn id="62" dur="500"/>
                                        <p:tgtEl>
                                          <p:spTgt spid="8">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xEl>
                                              <p:pRg st="5" end="5"/>
                                            </p:txEl>
                                          </p:spTgt>
                                        </p:tgtEl>
                                        <p:attrNameLst>
                                          <p:attrName>style.visibility</p:attrName>
                                        </p:attrNameLst>
                                      </p:cBhvr>
                                      <p:to>
                                        <p:strVal val="visible"/>
                                      </p:to>
                                    </p:set>
                                    <p:animEffect transition="in" filter="fade">
                                      <p:cBhvr>
                                        <p:cTn id="67" dur="500"/>
                                        <p:tgtEl>
                                          <p:spTgt spid="8">
                                            <p:txEl>
                                              <p:pRg st="5" end="5"/>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8">
                                            <p:txEl>
                                              <p:pRg st="6" end="6"/>
                                            </p:txEl>
                                          </p:spTgt>
                                        </p:tgtEl>
                                        <p:attrNameLst>
                                          <p:attrName>style.visibility</p:attrName>
                                        </p:attrNameLst>
                                      </p:cBhvr>
                                      <p:to>
                                        <p:strVal val="visible"/>
                                      </p:to>
                                    </p:set>
                                    <p:animEffect transition="in" filter="fade">
                                      <p:cBhvr>
                                        <p:cTn id="70" dur="500"/>
                                        <p:tgtEl>
                                          <p:spTgt spid="8">
                                            <p:txEl>
                                              <p:pRg st="6" end="6"/>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8">
                                            <p:txEl>
                                              <p:pRg st="7" end="7"/>
                                            </p:txEl>
                                          </p:spTgt>
                                        </p:tgtEl>
                                        <p:attrNameLst>
                                          <p:attrName>style.visibility</p:attrName>
                                        </p:attrNameLst>
                                      </p:cBhvr>
                                      <p:to>
                                        <p:strVal val="visible"/>
                                      </p:to>
                                    </p:set>
                                    <p:animEffect transition="in" filter="fade">
                                      <p:cBhvr>
                                        <p:cTn id="73" dur="500"/>
                                        <p:tgtEl>
                                          <p:spTgt spid="8">
                                            <p:txEl>
                                              <p:pRg st="7" end="7"/>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8">
                                            <p:txEl>
                                              <p:pRg st="8" end="8"/>
                                            </p:txEl>
                                          </p:spTgt>
                                        </p:tgtEl>
                                        <p:attrNameLst>
                                          <p:attrName>style.visibility</p:attrName>
                                        </p:attrNameLst>
                                      </p:cBhvr>
                                      <p:to>
                                        <p:strVal val="visible"/>
                                      </p:to>
                                    </p:set>
                                    <p:animEffect transition="in" filter="fade">
                                      <p:cBhvr>
                                        <p:cTn id="76"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7AFB-BC8A-4C28-9F22-FEC15A338140}"/>
              </a:ext>
            </a:extLst>
          </p:cNvPr>
          <p:cNvSpPr>
            <a:spLocks noGrp="1"/>
          </p:cNvSpPr>
          <p:nvPr>
            <p:ph type="title"/>
          </p:nvPr>
        </p:nvSpPr>
        <p:spPr/>
        <p:txBody>
          <a:bodyPr/>
          <a:lstStyle/>
          <a:p>
            <a:r>
              <a:rPr lang="en-US" dirty="0"/>
              <a:t>Blog Content (step 4)</a:t>
            </a:r>
          </a:p>
        </p:txBody>
      </p:sp>
      <p:sp>
        <p:nvSpPr>
          <p:cNvPr id="4" name="Slide Number Placeholder 3">
            <a:extLst>
              <a:ext uri="{FF2B5EF4-FFF2-40B4-BE49-F238E27FC236}">
                <a16:creationId xmlns:a16="http://schemas.microsoft.com/office/drawing/2014/main" id="{8EDD5D5E-3A21-46B5-982E-3C40E03166A0}"/>
              </a:ext>
            </a:extLst>
          </p:cNvPr>
          <p:cNvSpPr>
            <a:spLocks noGrp="1"/>
          </p:cNvSpPr>
          <p:nvPr>
            <p:ph type="sldNum" sz="quarter" idx="12"/>
          </p:nvPr>
        </p:nvSpPr>
        <p:spPr>
          <a:xfrm>
            <a:off x="8458200" y="4705350"/>
            <a:ext cx="609600" cy="274637"/>
          </a:xfrm>
        </p:spPr>
        <p:txBody>
          <a:bodyPr/>
          <a:lstStyle/>
          <a:p>
            <a:fld id="{B9EA2576-3992-4A7D-AC41-AC0E2BE3E45F}" type="slidenum">
              <a:rPr lang="en-US" smtClean="0"/>
              <a:pPr/>
              <a:t>12</a:t>
            </a:fld>
            <a:endParaRPr lang="en-US" dirty="0"/>
          </a:p>
        </p:txBody>
      </p:sp>
      <p:sp>
        <p:nvSpPr>
          <p:cNvPr id="5" name="Rectangle 4">
            <a:extLst>
              <a:ext uri="{FF2B5EF4-FFF2-40B4-BE49-F238E27FC236}">
                <a16:creationId xmlns:a16="http://schemas.microsoft.com/office/drawing/2014/main" id="{5F3131AC-D680-4C4B-9C2F-2ADDCE964C54}"/>
              </a:ext>
            </a:extLst>
          </p:cNvPr>
          <p:cNvSpPr/>
          <p:nvPr/>
        </p:nvSpPr>
        <p:spPr>
          <a:xfrm>
            <a:off x="304800" y="771196"/>
            <a:ext cx="3581400" cy="3838102"/>
          </a:xfrm>
          <a:prstGeom prst="rect">
            <a:avLst/>
          </a:prstGeom>
        </p:spPr>
        <p:txBody>
          <a:bodyPr wrap="square">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"blog"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article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As Seen in the Movies!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&lt;p&gt;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1/10/1989</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&lt;/p&gt;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Julie said ...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article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article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An Electronic Spatula?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&lt;p&gt;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10/18/1985</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&lt;/p&gt;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Some ...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article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&lt;/section&gt;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1C379C5-53E4-427D-97BD-CC178D1F4894}"/>
              </a:ext>
            </a:extLst>
          </p:cNvPr>
          <p:cNvSpPr/>
          <p:nvPr/>
        </p:nvSpPr>
        <p:spPr>
          <a:xfrm>
            <a:off x="4648200" y="1352550"/>
            <a:ext cx="3124200" cy="2257156"/>
          </a:xfrm>
          <a:prstGeom prst="rect">
            <a:avLst/>
          </a:prstGeom>
        </p:spPr>
        <p:txBody>
          <a:bodyPr wrap="square">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"blog"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As Seen in the Movies!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&lt;p&gt;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1/10/1989</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&lt;/p&gt;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Julie said ...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An Electronic Spatula?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&lt;p&gt;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10/18/1985</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&lt;/p&gt;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Some ...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&lt;/section&gt;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1A890BC2-4D57-4DEF-9E9B-DA0FFAB125E5}"/>
              </a:ext>
            </a:extLst>
          </p:cNvPr>
          <p:cNvSpPr/>
          <p:nvPr/>
        </p:nvSpPr>
        <p:spPr>
          <a:xfrm>
            <a:off x="4683071" y="1657350"/>
            <a:ext cx="3089329" cy="838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E681BF51-007E-4586-9A36-13E810BFEBC6}"/>
              </a:ext>
            </a:extLst>
          </p:cNvPr>
          <p:cNvSpPr/>
          <p:nvPr/>
        </p:nvSpPr>
        <p:spPr>
          <a:xfrm>
            <a:off x="4683071" y="2495550"/>
            <a:ext cx="3089329" cy="838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a:extLst>
              <a:ext uri="{FF2B5EF4-FFF2-40B4-BE49-F238E27FC236}">
                <a16:creationId xmlns:a16="http://schemas.microsoft.com/office/drawing/2014/main" id="{9497454A-662E-4B7B-B050-5448823F7D48}"/>
              </a:ext>
            </a:extLst>
          </p:cNvPr>
          <p:cNvSpPr/>
          <p:nvPr/>
        </p:nvSpPr>
        <p:spPr>
          <a:xfrm>
            <a:off x="4876801" y="1795328"/>
            <a:ext cx="2700580" cy="40155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ectangle 9">
            <a:extLst>
              <a:ext uri="{FF2B5EF4-FFF2-40B4-BE49-F238E27FC236}">
                <a16:creationId xmlns:a16="http://schemas.microsoft.com/office/drawing/2014/main" id="{32E35B41-0B75-403D-BC96-6E9B0E28DA10}"/>
              </a:ext>
            </a:extLst>
          </p:cNvPr>
          <p:cNvSpPr/>
          <p:nvPr/>
        </p:nvSpPr>
        <p:spPr>
          <a:xfrm>
            <a:off x="4881967" y="2567660"/>
            <a:ext cx="2700580" cy="40155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1" name="Straight Arrow Connector 10">
            <a:extLst>
              <a:ext uri="{FF2B5EF4-FFF2-40B4-BE49-F238E27FC236}">
                <a16:creationId xmlns:a16="http://schemas.microsoft.com/office/drawing/2014/main" id="{CA63C495-C277-4A13-9F23-91BB29AA5FD8}"/>
              </a:ext>
            </a:extLst>
          </p:cNvPr>
          <p:cNvCxnSpPr>
            <a:cxnSpLocks/>
            <a:endCxn id="7" idx="1"/>
          </p:cNvCxnSpPr>
          <p:nvPr/>
        </p:nvCxnSpPr>
        <p:spPr>
          <a:xfrm flipV="1">
            <a:off x="3880073" y="2076450"/>
            <a:ext cx="802998" cy="4328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75C5990-21F4-4C10-946D-015C195F522B}"/>
              </a:ext>
            </a:extLst>
          </p:cNvPr>
          <p:cNvSpPr txBox="1"/>
          <p:nvPr/>
        </p:nvSpPr>
        <p:spPr>
          <a:xfrm>
            <a:off x="3200400" y="2287314"/>
            <a:ext cx="1143000" cy="369332"/>
          </a:xfrm>
          <a:prstGeom prst="rect">
            <a:avLst/>
          </a:prstGeom>
          <a:noFill/>
        </p:spPr>
        <p:txBody>
          <a:bodyPr wrap="square" rtlCol="0">
            <a:spAutoFit/>
          </a:bodyPr>
          <a:lstStyle/>
          <a:p>
            <a:r>
              <a:rPr lang="en-US" dirty="0">
                <a:solidFill>
                  <a:srgbClr val="C00000"/>
                </a:solidFill>
              </a:rPr>
              <a:t>Entry</a:t>
            </a:r>
          </a:p>
        </p:txBody>
      </p:sp>
      <p:cxnSp>
        <p:nvCxnSpPr>
          <p:cNvPr id="14" name="Straight Arrow Connector 13">
            <a:extLst>
              <a:ext uri="{FF2B5EF4-FFF2-40B4-BE49-F238E27FC236}">
                <a16:creationId xmlns:a16="http://schemas.microsoft.com/office/drawing/2014/main" id="{0E378FAD-CB33-4D8A-91C2-2C0DFC44DEB2}"/>
              </a:ext>
            </a:extLst>
          </p:cNvPr>
          <p:cNvCxnSpPr>
            <a:cxnSpLocks/>
            <a:endCxn id="8" idx="1"/>
          </p:cNvCxnSpPr>
          <p:nvPr/>
        </p:nvCxnSpPr>
        <p:spPr>
          <a:xfrm>
            <a:off x="3880073" y="2520788"/>
            <a:ext cx="802998" cy="393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CED021-7E99-4974-B13E-DDAE45B30321}"/>
              </a:ext>
            </a:extLst>
          </p:cNvPr>
          <p:cNvSpPr txBox="1"/>
          <p:nvPr/>
        </p:nvSpPr>
        <p:spPr>
          <a:xfrm>
            <a:off x="8104322" y="2287314"/>
            <a:ext cx="923441" cy="369332"/>
          </a:xfrm>
          <a:prstGeom prst="rect">
            <a:avLst/>
          </a:prstGeom>
          <a:noFill/>
        </p:spPr>
        <p:txBody>
          <a:bodyPr wrap="square" rtlCol="0">
            <a:spAutoFit/>
          </a:bodyPr>
          <a:lstStyle/>
          <a:p>
            <a:r>
              <a:rPr lang="en-US" dirty="0">
                <a:solidFill>
                  <a:srgbClr val="C00000"/>
                </a:solidFill>
              </a:rPr>
              <a:t>Header</a:t>
            </a:r>
          </a:p>
        </p:txBody>
      </p:sp>
      <p:cxnSp>
        <p:nvCxnSpPr>
          <p:cNvPr id="18" name="Straight Arrow Connector 17">
            <a:extLst>
              <a:ext uri="{FF2B5EF4-FFF2-40B4-BE49-F238E27FC236}">
                <a16:creationId xmlns:a16="http://schemas.microsoft.com/office/drawing/2014/main" id="{63EE94D1-F987-47D1-9EC2-72468D20CCFA}"/>
              </a:ext>
            </a:extLst>
          </p:cNvPr>
          <p:cNvCxnSpPr>
            <a:cxnSpLocks/>
            <a:stCxn id="17" idx="1"/>
            <a:endCxn id="10" idx="3"/>
          </p:cNvCxnSpPr>
          <p:nvPr/>
        </p:nvCxnSpPr>
        <p:spPr>
          <a:xfrm flipH="1">
            <a:off x="7582547" y="2471980"/>
            <a:ext cx="521775" cy="2964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F049C2-2BB4-4B1F-BF90-354620BB07A7}"/>
              </a:ext>
            </a:extLst>
          </p:cNvPr>
          <p:cNvCxnSpPr>
            <a:cxnSpLocks/>
            <a:stCxn id="17" idx="1"/>
          </p:cNvCxnSpPr>
          <p:nvPr/>
        </p:nvCxnSpPr>
        <p:spPr>
          <a:xfrm flipH="1" flipV="1">
            <a:off x="7593210" y="2017762"/>
            <a:ext cx="511112" cy="4542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01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fade">
                                      <p:cBhvr>
                                        <p:cTn id="49" dur="500"/>
                                        <p:tgtEl>
                                          <p:spTgt spid="5">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
                                            <p:txEl>
                                              <p:pRg st="18" end="18"/>
                                            </p:txEl>
                                          </p:spTgt>
                                        </p:tgtEl>
                                        <p:attrNameLst>
                                          <p:attrName>style.visibility</p:attrName>
                                        </p:attrNameLst>
                                      </p:cBhvr>
                                      <p:to>
                                        <p:strVal val="visible"/>
                                      </p:to>
                                    </p:set>
                                    <p:animEffect transition="in" filter="fade">
                                      <p:cBhvr>
                                        <p:cTn id="52" dur="500"/>
                                        <p:tgtEl>
                                          <p:spTgt spid="5">
                                            <p:txEl>
                                              <p:pRg st="18" end="1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animEffect transition="in" filter="fade">
                                      <p:cBhvr>
                                        <p:cTn id="55" dur="500"/>
                                        <p:tgtEl>
                                          <p:spTgt spid="5">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5">
                                            <p:txEl>
                                              <p:pRg st="5" end="5"/>
                                            </p:txEl>
                                          </p:spTgt>
                                        </p:tgtEl>
                                        <p:attrNameLst>
                                          <p:attrName>style.visibility</p:attrName>
                                        </p:attrNameLst>
                                      </p:cBhvr>
                                      <p:to>
                                        <p:strVal val="visible"/>
                                      </p:to>
                                    </p:set>
                                    <p:animEffect transition="in" filter="fade">
                                      <p:cBhvr>
                                        <p:cTn id="58" dur="500"/>
                                        <p:tgtEl>
                                          <p:spTgt spid="5">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5">
                                            <p:txEl>
                                              <p:pRg st="7" end="7"/>
                                            </p:txEl>
                                          </p:spTgt>
                                        </p:tgtEl>
                                        <p:attrNameLst>
                                          <p:attrName>style.visibility</p:attrName>
                                        </p:attrNameLst>
                                      </p:cBhvr>
                                      <p:to>
                                        <p:strVal val="visible"/>
                                      </p:to>
                                    </p:set>
                                    <p:animEffect transition="in" filter="fade">
                                      <p:cBhvr>
                                        <p:cTn id="61" dur="500"/>
                                        <p:tgtEl>
                                          <p:spTgt spid="5">
                                            <p:txEl>
                                              <p:pRg st="7" end="7"/>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12" end="12"/>
                                            </p:txEl>
                                          </p:spTgt>
                                        </p:tgtEl>
                                        <p:attrNameLst>
                                          <p:attrName>style.visibility</p:attrName>
                                        </p:attrNameLst>
                                      </p:cBhvr>
                                      <p:to>
                                        <p:strVal val="visible"/>
                                      </p:to>
                                    </p:set>
                                    <p:animEffect transition="in" filter="fade">
                                      <p:cBhvr>
                                        <p:cTn id="64" dur="500"/>
                                        <p:tgtEl>
                                          <p:spTgt spid="5">
                                            <p:txEl>
                                              <p:pRg st="12" end="1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5">
                                            <p:txEl>
                                              <p:pRg st="13" end="13"/>
                                            </p:txEl>
                                          </p:spTgt>
                                        </p:tgtEl>
                                        <p:attrNameLst>
                                          <p:attrName>style.visibility</p:attrName>
                                        </p:attrNameLst>
                                      </p:cBhvr>
                                      <p:to>
                                        <p:strVal val="visible"/>
                                      </p:to>
                                    </p:set>
                                    <p:animEffect transition="in" filter="fade">
                                      <p:cBhvr>
                                        <p:cTn id="67" dur="500"/>
                                        <p:tgtEl>
                                          <p:spTgt spid="5">
                                            <p:txEl>
                                              <p:pRg st="13" end="1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5">
                                            <p:txEl>
                                              <p:pRg st="15" end="15"/>
                                            </p:txEl>
                                          </p:spTgt>
                                        </p:tgtEl>
                                        <p:attrNameLst>
                                          <p:attrName>style.visibility</p:attrName>
                                        </p:attrNameLst>
                                      </p:cBhvr>
                                      <p:to>
                                        <p:strVal val="visible"/>
                                      </p:to>
                                    </p:set>
                                    <p:animEffect transition="in" filter="fade">
                                      <p:cBhvr>
                                        <p:cTn id="70" dur="500"/>
                                        <p:tgtEl>
                                          <p:spTgt spid="5">
                                            <p:txEl>
                                              <p:pRg st="15" end="15"/>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
                                            <p:txEl>
                                              <p:pRg st="2" end="2"/>
                                            </p:txEl>
                                          </p:spTgt>
                                        </p:tgtEl>
                                        <p:attrNameLst>
                                          <p:attrName>style.visibility</p:attrName>
                                        </p:attrNameLst>
                                      </p:cBhvr>
                                      <p:to>
                                        <p:strVal val="visible"/>
                                      </p:to>
                                    </p:set>
                                    <p:animEffect transition="in" filter="fade">
                                      <p:cBhvr>
                                        <p:cTn id="75" dur="500"/>
                                        <p:tgtEl>
                                          <p:spTgt spid="5">
                                            <p:txEl>
                                              <p:pRg st="2" end="2"/>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5">
                                            <p:txEl>
                                              <p:pRg st="8" end="8"/>
                                            </p:txEl>
                                          </p:spTgt>
                                        </p:tgtEl>
                                        <p:attrNameLst>
                                          <p:attrName>style.visibility</p:attrName>
                                        </p:attrNameLst>
                                      </p:cBhvr>
                                      <p:to>
                                        <p:strVal val="visible"/>
                                      </p:to>
                                    </p:set>
                                    <p:animEffect transition="in" filter="fade">
                                      <p:cBhvr>
                                        <p:cTn id="78" dur="500"/>
                                        <p:tgtEl>
                                          <p:spTgt spid="5">
                                            <p:txEl>
                                              <p:pRg st="8" end="8"/>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
                                            <p:txEl>
                                              <p:pRg st="10" end="10"/>
                                            </p:txEl>
                                          </p:spTgt>
                                        </p:tgtEl>
                                        <p:attrNameLst>
                                          <p:attrName>style.visibility</p:attrName>
                                        </p:attrNameLst>
                                      </p:cBhvr>
                                      <p:to>
                                        <p:strVal val="visible"/>
                                      </p:to>
                                    </p:set>
                                    <p:animEffect transition="in" filter="fade">
                                      <p:cBhvr>
                                        <p:cTn id="83" dur="500"/>
                                        <p:tgtEl>
                                          <p:spTgt spid="5">
                                            <p:txEl>
                                              <p:pRg st="10" end="10"/>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5">
                                            <p:txEl>
                                              <p:pRg st="16" end="16"/>
                                            </p:txEl>
                                          </p:spTgt>
                                        </p:tgtEl>
                                        <p:attrNameLst>
                                          <p:attrName>style.visibility</p:attrName>
                                        </p:attrNameLst>
                                      </p:cBhvr>
                                      <p:to>
                                        <p:strVal val="visible"/>
                                      </p:to>
                                    </p:set>
                                    <p:animEffect transition="in" filter="fade">
                                      <p:cBhvr>
                                        <p:cTn id="86" dur="500"/>
                                        <p:tgtEl>
                                          <p:spTgt spid="5">
                                            <p:txEl>
                                              <p:pRg st="16" end="16"/>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
                                            <p:txEl>
                                              <p:pRg st="3" end="3"/>
                                            </p:txEl>
                                          </p:spTgt>
                                        </p:tgtEl>
                                        <p:attrNameLst>
                                          <p:attrName>style.visibility</p:attrName>
                                        </p:attrNameLst>
                                      </p:cBhvr>
                                      <p:to>
                                        <p:strVal val="visible"/>
                                      </p:to>
                                    </p:set>
                                    <p:animEffect transition="in" filter="fade">
                                      <p:cBhvr>
                                        <p:cTn id="91" dur="500"/>
                                        <p:tgtEl>
                                          <p:spTgt spid="5">
                                            <p:txEl>
                                              <p:pRg st="3" end="3"/>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5">
                                            <p:txEl>
                                              <p:pRg st="6" end="6"/>
                                            </p:txEl>
                                          </p:spTgt>
                                        </p:tgtEl>
                                        <p:attrNameLst>
                                          <p:attrName>style.visibility</p:attrName>
                                        </p:attrNameLst>
                                      </p:cBhvr>
                                      <p:to>
                                        <p:strVal val="visible"/>
                                      </p:to>
                                    </p:set>
                                    <p:animEffect transition="in" filter="fade">
                                      <p:cBhvr>
                                        <p:cTn id="94" dur="500"/>
                                        <p:tgtEl>
                                          <p:spTgt spid="5">
                                            <p:txEl>
                                              <p:pRg st="6" end="6"/>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5">
                                            <p:txEl>
                                              <p:pRg st="11" end="11"/>
                                            </p:txEl>
                                          </p:spTgt>
                                        </p:tgtEl>
                                        <p:attrNameLst>
                                          <p:attrName>style.visibility</p:attrName>
                                        </p:attrNameLst>
                                      </p:cBhvr>
                                      <p:to>
                                        <p:strVal val="visible"/>
                                      </p:to>
                                    </p:set>
                                    <p:animEffect transition="in" filter="fade">
                                      <p:cBhvr>
                                        <p:cTn id="97" dur="500"/>
                                        <p:tgtEl>
                                          <p:spTgt spid="5">
                                            <p:txEl>
                                              <p:pRg st="11" end="11"/>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5">
                                            <p:txEl>
                                              <p:pRg st="14" end="14"/>
                                            </p:txEl>
                                          </p:spTgt>
                                        </p:tgtEl>
                                        <p:attrNameLst>
                                          <p:attrName>style.visibility</p:attrName>
                                        </p:attrNameLst>
                                      </p:cBhvr>
                                      <p:to>
                                        <p:strVal val="visible"/>
                                      </p:to>
                                    </p:set>
                                    <p:animEffect transition="in" filter="fade">
                                      <p:cBhvr>
                                        <p:cTn id="100"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7AFB-BC8A-4C28-9F22-FEC15A338140}"/>
              </a:ext>
            </a:extLst>
          </p:cNvPr>
          <p:cNvSpPr>
            <a:spLocks noGrp="1"/>
          </p:cNvSpPr>
          <p:nvPr>
            <p:ph type="title"/>
          </p:nvPr>
        </p:nvSpPr>
        <p:spPr/>
        <p:txBody>
          <a:bodyPr/>
          <a:lstStyle/>
          <a:p>
            <a:r>
              <a:rPr lang="en-US" dirty="0"/>
              <a:t>Blog Content (step 4)</a:t>
            </a:r>
          </a:p>
        </p:txBody>
      </p:sp>
      <p:sp>
        <p:nvSpPr>
          <p:cNvPr id="4" name="Slide Number Placeholder 3">
            <a:extLst>
              <a:ext uri="{FF2B5EF4-FFF2-40B4-BE49-F238E27FC236}">
                <a16:creationId xmlns:a16="http://schemas.microsoft.com/office/drawing/2014/main" id="{8EDD5D5E-3A21-46B5-982E-3C40E03166A0}"/>
              </a:ext>
            </a:extLst>
          </p:cNvPr>
          <p:cNvSpPr>
            <a:spLocks noGrp="1"/>
          </p:cNvSpPr>
          <p:nvPr>
            <p:ph type="sldNum" sz="quarter" idx="12"/>
          </p:nvPr>
        </p:nvSpPr>
        <p:spPr>
          <a:xfrm>
            <a:off x="8458200" y="4705350"/>
            <a:ext cx="609600" cy="274637"/>
          </a:xfrm>
        </p:spPr>
        <p:txBody>
          <a:bodyPr/>
          <a:lstStyle/>
          <a:p>
            <a:fld id="{B9EA2576-3992-4A7D-AC41-AC0E2BE3E45F}" type="slidenum">
              <a:rPr lang="en-US" smtClean="0"/>
              <a:pPr/>
              <a:t>13</a:t>
            </a:fld>
            <a:endParaRPr lang="en-US" dirty="0"/>
          </a:p>
        </p:txBody>
      </p:sp>
      <p:pic>
        <p:nvPicPr>
          <p:cNvPr id="3" name="Picture 2">
            <a:extLst>
              <a:ext uri="{FF2B5EF4-FFF2-40B4-BE49-F238E27FC236}">
                <a16:creationId xmlns:a16="http://schemas.microsoft.com/office/drawing/2014/main" id="{A4AAB789-8773-4A43-B413-ADEA28882A52}"/>
              </a:ext>
            </a:extLst>
          </p:cNvPr>
          <p:cNvPicPr>
            <a:picLocks noChangeAspect="1"/>
          </p:cNvPicPr>
          <p:nvPr/>
        </p:nvPicPr>
        <p:blipFill>
          <a:blip r:embed="rId2"/>
          <a:stretch>
            <a:fillRect/>
          </a:stretch>
        </p:blipFill>
        <p:spPr>
          <a:xfrm>
            <a:off x="2438400" y="853390"/>
            <a:ext cx="5828838" cy="3996059"/>
          </a:xfrm>
          <a:prstGeom prst="rect">
            <a:avLst/>
          </a:prstGeom>
          <a:ln>
            <a:solidFill>
              <a:schemeClr val="tx2"/>
            </a:solidFill>
          </a:ln>
        </p:spPr>
      </p:pic>
      <p:cxnSp>
        <p:nvCxnSpPr>
          <p:cNvPr id="19" name="Straight Arrow Connector 18">
            <a:extLst>
              <a:ext uri="{FF2B5EF4-FFF2-40B4-BE49-F238E27FC236}">
                <a16:creationId xmlns:a16="http://schemas.microsoft.com/office/drawing/2014/main" id="{9A47881A-D7A0-4687-B399-5C8229A9240C}"/>
              </a:ext>
            </a:extLst>
          </p:cNvPr>
          <p:cNvCxnSpPr>
            <a:cxnSpLocks/>
            <a:stCxn id="20" idx="3"/>
          </p:cNvCxnSpPr>
          <p:nvPr/>
        </p:nvCxnSpPr>
        <p:spPr>
          <a:xfrm flipV="1">
            <a:off x="1717564" y="1657351"/>
            <a:ext cx="797036" cy="7278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23BDFA-81D5-4B9B-B2A1-B3A20240775C}"/>
              </a:ext>
            </a:extLst>
          </p:cNvPr>
          <p:cNvSpPr txBox="1"/>
          <p:nvPr/>
        </p:nvSpPr>
        <p:spPr>
          <a:xfrm>
            <a:off x="574564" y="1923538"/>
            <a:ext cx="1143000" cy="923330"/>
          </a:xfrm>
          <a:prstGeom prst="rect">
            <a:avLst/>
          </a:prstGeom>
          <a:noFill/>
        </p:spPr>
        <p:txBody>
          <a:bodyPr wrap="square" rtlCol="0">
            <a:spAutoFit/>
          </a:bodyPr>
          <a:lstStyle/>
          <a:p>
            <a:r>
              <a:rPr lang="en-US" dirty="0">
                <a:solidFill>
                  <a:srgbClr val="C00000"/>
                </a:solidFill>
              </a:rPr>
              <a:t>Common</a:t>
            </a:r>
          </a:p>
          <a:p>
            <a:r>
              <a:rPr lang="en-US" dirty="0">
                <a:solidFill>
                  <a:srgbClr val="C00000"/>
                </a:solidFill>
              </a:rPr>
              <a:t>&lt;header&gt; in CSS</a:t>
            </a:r>
          </a:p>
        </p:txBody>
      </p:sp>
      <p:cxnSp>
        <p:nvCxnSpPr>
          <p:cNvPr id="22" name="Straight Arrow Connector 21">
            <a:extLst>
              <a:ext uri="{FF2B5EF4-FFF2-40B4-BE49-F238E27FC236}">
                <a16:creationId xmlns:a16="http://schemas.microsoft.com/office/drawing/2014/main" id="{BFACB295-992F-457F-8D0C-D1450D6A00A5}"/>
              </a:ext>
            </a:extLst>
          </p:cNvPr>
          <p:cNvCxnSpPr>
            <a:cxnSpLocks/>
            <a:stCxn id="20" idx="3"/>
          </p:cNvCxnSpPr>
          <p:nvPr/>
        </p:nvCxnSpPr>
        <p:spPr>
          <a:xfrm flipV="1">
            <a:off x="1717564" y="2252111"/>
            <a:ext cx="1517872" cy="1330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AC14F6-8C4D-4105-BA4F-E653FEFEA42A}"/>
              </a:ext>
            </a:extLst>
          </p:cNvPr>
          <p:cNvCxnSpPr>
            <a:cxnSpLocks/>
            <a:stCxn id="20" idx="3"/>
          </p:cNvCxnSpPr>
          <p:nvPr/>
        </p:nvCxnSpPr>
        <p:spPr>
          <a:xfrm>
            <a:off x="1717564" y="2385203"/>
            <a:ext cx="1517872" cy="1398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459F-EEE2-4632-AAA4-49308B6063C2}"/>
              </a:ext>
            </a:extLst>
          </p:cNvPr>
          <p:cNvSpPr>
            <a:spLocks noGrp="1"/>
          </p:cNvSpPr>
          <p:nvPr>
            <p:ph type="title"/>
          </p:nvPr>
        </p:nvSpPr>
        <p:spPr/>
        <p:txBody>
          <a:bodyPr/>
          <a:lstStyle/>
          <a:p>
            <a:r>
              <a:rPr lang="en-US" dirty="0"/>
              <a:t>Blog Content (step 4)</a:t>
            </a:r>
          </a:p>
        </p:txBody>
      </p:sp>
      <p:sp>
        <p:nvSpPr>
          <p:cNvPr id="4" name="Slide Number Placeholder 3">
            <a:extLst>
              <a:ext uri="{FF2B5EF4-FFF2-40B4-BE49-F238E27FC236}">
                <a16:creationId xmlns:a16="http://schemas.microsoft.com/office/drawing/2014/main" id="{32A471DD-1D8F-4652-90D8-B042BF0D35FD}"/>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5" name="Rectangle 4">
            <a:extLst>
              <a:ext uri="{FF2B5EF4-FFF2-40B4-BE49-F238E27FC236}">
                <a16:creationId xmlns:a16="http://schemas.microsoft.com/office/drawing/2014/main" id="{3582CC60-BB35-4A5B-B6F9-428F86AEA6B1}"/>
              </a:ext>
            </a:extLst>
          </p:cNvPr>
          <p:cNvSpPr/>
          <p:nvPr/>
        </p:nvSpPr>
        <p:spPr>
          <a:xfrm>
            <a:off x="228600" y="812047"/>
            <a:ext cx="3568606" cy="280974"/>
          </a:xfrm>
          <a:prstGeom prst="rect">
            <a:avLst/>
          </a:prstGeom>
        </p:spPr>
        <p:txBody>
          <a:bodyPr wrap="none">
            <a:spAutoFit/>
          </a:bodyPr>
          <a:lstStyle/>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"top"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B780C6C9-EAD8-45E4-8954-E7676033D435}"/>
              </a:ext>
            </a:extLst>
          </p:cNvPr>
          <p:cNvGrpSpPr/>
          <p:nvPr/>
        </p:nvGrpSpPr>
        <p:grpSpPr>
          <a:xfrm>
            <a:off x="381000" y="459496"/>
            <a:ext cx="1295400" cy="276999"/>
            <a:chOff x="6606540" y="3884162"/>
            <a:chExt cx="1295400" cy="276999"/>
          </a:xfrm>
        </p:grpSpPr>
        <p:sp>
          <p:nvSpPr>
            <p:cNvPr id="7" name="TextBox 6">
              <a:extLst>
                <a:ext uri="{FF2B5EF4-FFF2-40B4-BE49-F238E27FC236}">
                  <a16:creationId xmlns:a16="http://schemas.microsoft.com/office/drawing/2014/main" id="{22E3F2D7-AB4A-4B7F-AD49-856946174EF3}"/>
                </a:ext>
              </a:extLst>
            </p:cNvPr>
            <p:cNvSpPr txBox="1"/>
            <p:nvPr/>
          </p:nvSpPr>
          <p:spPr>
            <a:xfrm>
              <a:off x="6606540" y="3884162"/>
              <a:ext cx="1295400" cy="276999"/>
            </a:xfrm>
            <a:prstGeom prst="rect">
              <a:avLst/>
            </a:prstGeom>
            <a:solidFill>
              <a:schemeClr val="bg1">
                <a:lumMod val="95000"/>
              </a:schemeClr>
            </a:solidFill>
            <a:ln>
              <a:solidFill>
                <a:schemeClr val="tx1"/>
              </a:solidFill>
            </a:ln>
          </p:spPr>
          <p:txBody>
            <a:bodyPr wrap="square" rtlCol="0">
              <a:spAutoFit/>
            </a:bodyPr>
            <a:lstStyle/>
            <a:p>
              <a:r>
                <a:rPr lang="en-US" sz="1200" b="1" dirty="0">
                  <a:solidFill>
                    <a:srgbClr val="7030A0"/>
                  </a:solidFill>
                  <a:latin typeface="Consolas" panose="020B0609020204030204" pitchFamily="49" charset="0"/>
                </a:rPr>
                <a:t>  blog.html</a:t>
              </a:r>
            </a:p>
          </p:txBody>
        </p:sp>
        <p:pic>
          <p:nvPicPr>
            <p:cNvPr id="8" name="Picture 2" descr="Image result for file icon">
              <a:extLst>
                <a:ext uri="{FF2B5EF4-FFF2-40B4-BE49-F238E27FC236}">
                  <a16:creationId xmlns:a16="http://schemas.microsoft.com/office/drawing/2014/main" id="{97BEFE04-C8E9-44AD-917B-374C60F56C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8777" y="3941312"/>
              <a:ext cx="173026" cy="173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080073D-B087-4CBC-8FC9-943EE05B3CC6}"/>
              </a:ext>
            </a:extLst>
          </p:cNvPr>
          <p:cNvGrpSpPr/>
          <p:nvPr/>
        </p:nvGrpSpPr>
        <p:grpSpPr>
          <a:xfrm>
            <a:off x="408924" y="1390244"/>
            <a:ext cx="1371600" cy="276999"/>
            <a:chOff x="6629400" y="4326759"/>
            <a:chExt cx="1371600" cy="276999"/>
          </a:xfrm>
        </p:grpSpPr>
        <p:sp>
          <p:nvSpPr>
            <p:cNvPr id="10" name="TextBox 9">
              <a:extLst>
                <a:ext uri="{FF2B5EF4-FFF2-40B4-BE49-F238E27FC236}">
                  <a16:creationId xmlns:a16="http://schemas.microsoft.com/office/drawing/2014/main" id="{C0DBC16B-0BF0-444C-A5E1-29B6974F6D23}"/>
                </a:ext>
              </a:extLst>
            </p:cNvPr>
            <p:cNvSpPr txBox="1"/>
            <p:nvPr/>
          </p:nvSpPr>
          <p:spPr>
            <a:xfrm>
              <a:off x="6629400" y="4326759"/>
              <a:ext cx="1371600" cy="276999"/>
            </a:xfrm>
            <a:prstGeom prst="rect">
              <a:avLst/>
            </a:prstGeom>
            <a:solidFill>
              <a:schemeClr val="bg1">
                <a:lumMod val="95000"/>
              </a:schemeClr>
            </a:solidFill>
            <a:ln>
              <a:solidFill>
                <a:schemeClr val="tx1"/>
              </a:solidFill>
            </a:ln>
          </p:spPr>
          <p:txBody>
            <a:bodyPr wrap="square" rtlCol="0">
              <a:spAutoFit/>
            </a:bodyPr>
            <a:lstStyle/>
            <a:p>
              <a:r>
                <a:rPr lang="en-US" sz="1200" b="1" dirty="0">
                  <a:solidFill>
                    <a:srgbClr val="7030A0"/>
                  </a:solidFill>
                  <a:latin typeface="Consolas" panose="020B0609020204030204" pitchFamily="49" charset="0"/>
                </a:rPr>
                <a:t>  spatcity.css</a:t>
              </a:r>
            </a:p>
          </p:txBody>
        </p:sp>
        <p:pic>
          <p:nvPicPr>
            <p:cNvPr id="11" name="Picture 2" descr="Image result for file icon">
              <a:extLst>
                <a:ext uri="{FF2B5EF4-FFF2-40B4-BE49-F238E27FC236}">
                  <a16:creationId xmlns:a16="http://schemas.microsoft.com/office/drawing/2014/main" id="{5CF73828-30F1-42A8-AFC1-669C7D4A95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1637" y="4383909"/>
              <a:ext cx="173026" cy="17302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F7B63B94-2035-4ED5-8B7A-8B6C069F6B25}"/>
              </a:ext>
            </a:extLst>
          </p:cNvPr>
          <p:cNvSpPr/>
          <p:nvPr/>
        </p:nvSpPr>
        <p:spPr>
          <a:xfrm>
            <a:off x="361627" y="1733550"/>
            <a:ext cx="2482312" cy="2566344"/>
          </a:xfrm>
          <a:prstGeom prst="rect">
            <a:avLst/>
          </a:prstGeom>
        </p:spPr>
        <p:txBody>
          <a:bodyPr wrap="square">
            <a:spAutoFit/>
          </a:bodyPr>
          <a:lstStyle/>
          <a:p>
            <a:pPr>
              <a:lnSpc>
                <a:spcPct val="107000"/>
              </a:lnSpc>
            </a:pPr>
            <a:r>
              <a:rPr lang="en-US" sz="1200" b="1" dirty="0" err="1">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i="1" dirty="0" err="1">
                <a:solidFill>
                  <a:srgbClr val="3F7F7F"/>
                </a:solidFill>
                <a:latin typeface="Consolas" panose="020B0609020204030204" pitchFamily="49" charset="0"/>
                <a:ea typeface="Calibri" panose="020F0502020204030204" pitchFamily="34" charset="0"/>
                <a:cs typeface="Consolas" panose="020B0609020204030204" pitchFamily="49" charset="0"/>
              </a:rPr>
              <a:t>#top</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article</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color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#F01941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margin-bottom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0px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article</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padding-left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8px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3EB15BD6-F38A-4CA3-9855-B1DE1D645B14}"/>
              </a:ext>
            </a:extLst>
          </p:cNvPr>
          <p:cNvPicPr>
            <a:picLocks noChangeAspect="1"/>
          </p:cNvPicPr>
          <p:nvPr/>
        </p:nvPicPr>
        <p:blipFill>
          <a:blip r:embed="rId3"/>
          <a:stretch>
            <a:fillRect/>
          </a:stretch>
        </p:blipFill>
        <p:spPr>
          <a:xfrm>
            <a:off x="4343400" y="812047"/>
            <a:ext cx="3990504" cy="4024787"/>
          </a:xfrm>
          <a:prstGeom prst="rect">
            <a:avLst/>
          </a:prstGeom>
          <a:ln>
            <a:solidFill>
              <a:schemeClr val="tx2"/>
            </a:solidFill>
          </a:ln>
        </p:spPr>
      </p:pic>
    </p:spTree>
    <p:extLst>
      <p:ext uri="{BB962C8B-B14F-4D97-AF65-F5344CB8AC3E}">
        <p14:creationId xmlns:p14="http://schemas.microsoft.com/office/powerpoint/2010/main" val="128396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fade">
                                      <p:cBhvr>
                                        <p:cTn id="25" dur="500"/>
                                        <p:tgtEl>
                                          <p:spTgt spid="1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xEl>
                                              <p:pRg st="4" end="4"/>
                                            </p:txEl>
                                          </p:spTgt>
                                        </p:tgtEl>
                                        <p:attrNameLst>
                                          <p:attrName>style.visibility</p:attrName>
                                        </p:attrNameLst>
                                      </p:cBhvr>
                                      <p:to>
                                        <p:strVal val="visible"/>
                                      </p:to>
                                    </p:set>
                                    <p:animEffect transition="in" filter="fade">
                                      <p:cBhvr>
                                        <p:cTn id="30" dur="500"/>
                                        <p:tgtEl>
                                          <p:spTgt spid="1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animEffect transition="in" filter="fade">
                                      <p:cBhvr>
                                        <p:cTn id="33" dur="500"/>
                                        <p:tgtEl>
                                          <p:spTgt spid="12">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xEl>
                                              <p:pRg st="6" end="6"/>
                                            </p:txEl>
                                          </p:spTgt>
                                        </p:tgtEl>
                                        <p:attrNameLst>
                                          <p:attrName>style.visibility</p:attrName>
                                        </p:attrNameLst>
                                      </p:cBhvr>
                                      <p:to>
                                        <p:strVal val="visible"/>
                                      </p:to>
                                    </p:set>
                                    <p:animEffect transition="in" filter="fade">
                                      <p:cBhvr>
                                        <p:cTn id="36" dur="500"/>
                                        <p:tgtEl>
                                          <p:spTgt spid="12">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xEl>
                                              <p:pRg st="7" end="7"/>
                                            </p:txEl>
                                          </p:spTgt>
                                        </p:tgtEl>
                                        <p:attrNameLst>
                                          <p:attrName>style.visibility</p:attrName>
                                        </p:attrNameLst>
                                      </p:cBhvr>
                                      <p:to>
                                        <p:strVal val="visible"/>
                                      </p:to>
                                    </p:set>
                                    <p:animEffect transition="in" filter="fade">
                                      <p:cBhvr>
                                        <p:cTn id="39" dur="500"/>
                                        <p:tgtEl>
                                          <p:spTgt spid="12">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xEl>
                                              <p:pRg st="9" end="9"/>
                                            </p:txEl>
                                          </p:spTgt>
                                        </p:tgtEl>
                                        <p:attrNameLst>
                                          <p:attrName>style.visibility</p:attrName>
                                        </p:attrNameLst>
                                      </p:cBhvr>
                                      <p:to>
                                        <p:strVal val="visible"/>
                                      </p:to>
                                    </p:set>
                                    <p:animEffect transition="in" filter="fade">
                                      <p:cBhvr>
                                        <p:cTn id="44" dur="500"/>
                                        <p:tgtEl>
                                          <p:spTgt spid="12">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2">
                                            <p:txEl>
                                              <p:pRg st="10" end="10"/>
                                            </p:txEl>
                                          </p:spTgt>
                                        </p:tgtEl>
                                        <p:attrNameLst>
                                          <p:attrName>style.visibility</p:attrName>
                                        </p:attrNameLst>
                                      </p:cBhvr>
                                      <p:to>
                                        <p:strVal val="visible"/>
                                      </p:to>
                                    </p:set>
                                    <p:animEffect transition="in" filter="fade">
                                      <p:cBhvr>
                                        <p:cTn id="47" dur="500"/>
                                        <p:tgtEl>
                                          <p:spTgt spid="12">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xEl>
                                              <p:pRg st="11" end="11"/>
                                            </p:txEl>
                                          </p:spTgt>
                                        </p:tgtEl>
                                        <p:attrNameLst>
                                          <p:attrName>style.visibility</p:attrName>
                                        </p:attrNameLst>
                                      </p:cBhvr>
                                      <p:to>
                                        <p:strVal val="visible"/>
                                      </p:to>
                                    </p:set>
                                    <p:animEffect transition="in" filter="fade">
                                      <p:cBhvr>
                                        <p:cTn id="50" dur="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7BF7-F152-4B7A-96E1-6532A7BB378C}"/>
              </a:ext>
            </a:extLst>
          </p:cNvPr>
          <p:cNvSpPr>
            <a:spLocks noGrp="1"/>
          </p:cNvSpPr>
          <p:nvPr>
            <p:ph type="title"/>
          </p:nvPr>
        </p:nvSpPr>
        <p:spPr>
          <a:xfrm>
            <a:off x="2895600" y="57151"/>
            <a:ext cx="6172200" cy="609600"/>
          </a:xfrm>
        </p:spPr>
        <p:txBody>
          <a:bodyPr/>
          <a:lstStyle/>
          <a:p>
            <a:r>
              <a:rPr lang="en-US" dirty="0"/>
              <a:t>The &lt;time&gt; Element</a:t>
            </a:r>
          </a:p>
        </p:txBody>
      </p:sp>
      <p:sp>
        <p:nvSpPr>
          <p:cNvPr id="4" name="Slide Number Placeholder 3">
            <a:extLst>
              <a:ext uri="{FF2B5EF4-FFF2-40B4-BE49-F238E27FC236}">
                <a16:creationId xmlns:a16="http://schemas.microsoft.com/office/drawing/2014/main" id="{AB58C545-C3C5-40AB-AFE1-B376AD3B12DD}"/>
              </a:ext>
            </a:extLst>
          </p:cNvPr>
          <p:cNvSpPr>
            <a:spLocks noGrp="1"/>
          </p:cNvSpPr>
          <p:nvPr>
            <p:ph type="sldNum" sz="quarter" idx="12"/>
          </p:nvPr>
        </p:nvSpPr>
        <p:spPr/>
        <p:txBody>
          <a:bodyPr/>
          <a:lstStyle/>
          <a:p>
            <a:fld id="{B9EA2576-3992-4A7D-AC41-AC0E2BE3E45F}" type="slidenum">
              <a:rPr lang="en-US" smtClean="0"/>
              <a:pPr/>
              <a:t>15</a:t>
            </a:fld>
            <a:endParaRPr lang="en-US" dirty="0"/>
          </a:p>
        </p:txBody>
      </p:sp>
      <p:pic>
        <p:nvPicPr>
          <p:cNvPr id="6" name="Picture 5">
            <a:extLst>
              <a:ext uri="{FF2B5EF4-FFF2-40B4-BE49-F238E27FC236}">
                <a16:creationId xmlns:a16="http://schemas.microsoft.com/office/drawing/2014/main" id="{E7D48392-5BDB-4F56-908A-1DC05C97A966}"/>
              </a:ext>
            </a:extLst>
          </p:cNvPr>
          <p:cNvPicPr>
            <a:picLocks noChangeAspect="1"/>
          </p:cNvPicPr>
          <p:nvPr/>
        </p:nvPicPr>
        <p:blipFill>
          <a:blip r:embed="rId2"/>
          <a:stretch>
            <a:fillRect/>
          </a:stretch>
        </p:blipFill>
        <p:spPr>
          <a:xfrm>
            <a:off x="2133600" y="3829606"/>
            <a:ext cx="5000000" cy="876190"/>
          </a:xfrm>
          <a:prstGeom prst="rect">
            <a:avLst/>
          </a:prstGeom>
        </p:spPr>
      </p:pic>
      <p:pic>
        <p:nvPicPr>
          <p:cNvPr id="5" name="Picture 4">
            <a:extLst>
              <a:ext uri="{FF2B5EF4-FFF2-40B4-BE49-F238E27FC236}">
                <a16:creationId xmlns:a16="http://schemas.microsoft.com/office/drawing/2014/main" id="{6CEF68B5-0191-47A5-8F43-ED60D132B216}"/>
              </a:ext>
            </a:extLst>
          </p:cNvPr>
          <p:cNvPicPr>
            <a:picLocks noChangeAspect="1"/>
          </p:cNvPicPr>
          <p:nvPr/>
        </p:nvPicPr>
        <p:blipFill>
          <a:blip r:embed="rId3"/>
          <a:stretch>
            <a:fillRect/>
          </a:stretch>
        </p:blipFill>
        <p:spPr>
          <a:xfrm>
            <a:off x="4076529" y="4171950"/>
            <a:ext cx="2777614" cy="381000"/>
          </a:xfrm>
          <a:prstGeom prst="rect">
            <a:avLst/>
          </a:prstGeom>
        </p:spPr>
      </p:pic>
      <p:sp>
        <p:nvSpPr>
          <p:cNvPr id="7" name="Rectangle 6">
            <a:extLst>
              <a:ext uri="{FF2B5EF4-FFF2-40B4-BE49-F238E27FC236}">
                <a16:creationId xmlns:a16="http://schemas.microsoft.com/office/drawing/2014/main" id="{6339E6E0-F3EB-4311-B99C-215CAC967FFC}"/>
              </a:ext>
            </a:extLst>
          </p:cNvPr>
          <p:cNvSpPr/>
          <p:nvPr/>
        </p:nvSpPr>
        <p:spPr>
          <a:xfrm>
            <a:off x="304800" y="220926"/>
            <a:ext cx="7696200" cy="2232919"/>
          </a:xfrm>
          <a:prstGeom prst="rect">
            <a:avLst/>
          </a:prstGeom>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Free spatulas on the </a:t>
            </a:r>
          </a:p>
          <a:p>
            <a:pPr>
              <a:lnSpc>
                <a:spcPct val="107000"/>
              </a:lnSpc>
            </a:pPr>
            <a:endPar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2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2000" dirty="0">
                <a:solidFill>
                  <a:srgbClr val="3F7F7F"/>
                </a:solidFill>
                <a:latin typeface="Consolas" panose="020B0609020204030204" pitchFamily="49" charset="0"/>
                <a:ea typeface="Calibri" panose="020F0502020204030204" pitchFamily="34" charset="0"/>
                <a:cs typeface="Consolas" panose="020B0609020204030204" pitchFamily="49" charset="0"/>
              </a:rPr>
              <a:t>time</a:t>
            </a:r>
            <a:r>
              <a:rPr lang="en-US" sz="2000" dirty="0">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7F007F"/>
                </a:solidFill>
                <a:latin typeface="Consolas" panose="020B0609020204030204" pitchFamily="49" charset="0"/>
                <a:ea typeface="Calibri" panose="020F0502020204030204" pitchFamily="34" charset="0"/>
                <a:cs typeface="Consolas" panose="020B0609020204030204" pitchFamily="49" charset="0"/>
              </a:rPr>
              <a:t>title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i="1" dirty="0">
                <a:solidFill>
                  <a:srgbClr val="2A00FF"/>
                </a:solidFill>
                <a:latin typeface="Consolas" panose="020B0609020204030204" pitchFamily="49" charset="0"/>
                <a:ea typeface="Calibri" panose="020F0502020204030204" pitchFamily="34" charset="0"/>
                <a:cs typeface="Consolas" panose="020B0609020204030204" pitchFamily="49" charset="0"/>
              </a:rPr>
              <a:t>"Tuesday, June 20, 2017 at 11:24PM CDT"</a:t>
            </a:r>
            <a:r>
              <a:rPr lang="en-US" sz="2000" dirty="0">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7F007F"/>
                </a:solidFill>
                <a:latin typeface="Consolas" panose="020B0609020204030204" pitchFamily="49" charset="0"/>
                <a:ea typeface="Calibri" panose="020F0502020204030204" pitchFamily="34" charset="0"/>
                <a:cs typeface="Consolas" panose="020B0609020204030204" pitchFamily="49" charset="0"/>
              </a:rPr>
              <a:t>datetime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i="1" dirty="0">
                <a:solidFill>
                  <a:srgbClr val="2A00FF"/>
                </a:solidFill>
                <a:latin typeface="Consolas" panose="020B0609020204030204" pitchFamily="49" charset="0"/>
                <a:ea typeface="Calibri" panose="020F0502020204030204" pitchFamily="34" charset="0"/>
                <a:cs typeface="Consolas" panose="020B0609020204030204" pitchFamily="49" charset="0"/>
              </a:rPr>
              <a:t>"2017-06-21 04:24Z"</a:t>
            </a:r>
            <a:r>
              <a:rPr lang="en-US" sz="2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Summer Solstice</a:t>
            </a:r>
            <a:r>
              <a:rPr lang="en-US" sz="2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2000" dirty="0">
                <a:solidFill>
                  <a:srgbClr val="3F7F7F"/>
                </a:solidFill>
                <a:latin typeface="Consolas" panose="020B0609020204030204" pitchFamily="49" charset="0"/>
                <a:ea typeface="Calibri" panose="020F0502020204030204" pitchFamily="34" charset="0"/>
                <a:cs typeface="Consolas" panose="020B0609020204030204" pitchFamily="49" charset="0"/>
              </a:rPr>
              <a:t>time</a:t>
            </a:r>
            <a:r>
              <a:rPr lang="en-US" sz="2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to the first ten customers.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1C2C13FE-1490-4BAC-BCF0-AE4C29B59EF3}"/>
              </a:ext>
            </a:extLst>
          </p:cNvPr>
          <p:cNvSpPr/>
          <p:nvPr/>
        </p:nvSpPr>
        <p:spPr>
          <a:xfrm>
            <a:off x="1220315" y="2667970"/>
            <a:ext cx="2844048" cy="923330"/>
          </a:xfrm>
          <a:prstGeom prst="rect">
            <a:avLst/>
          </a:prstGeom>
        </p:spPr>
        <p:txBody>
          <a:bodyPr wrap="none">
            <a:spAutoFit/>
          </a:bodyPr>
          <a:lstStyle/>
          <a:p>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datetime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a:solidFill>
                  <a:srgbClr val="2A00FF"/>
                </a:solidFill>
                <a:latin typeface="Consolas" panose="020B0609020204030204" pitchFamily="49" charset="0"/>
                <a:ea typeface="Calibri" panose="020F0502020204030204" pitchFamily="34" charset="0"/>
                <a:cs typeface="Consolas" panose="020B0609020204030204" pitchFamily="49" charset="0"/>
              </a:rPr>
              <a:t>"2017"</a:t>
            </a:r>
            <a:endParaRPr lang="en-US" dirty="0">
              <a:solidFill>
                <a:srgbClr val="008080"/>
              </a:solidFill>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datetime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a:solidFill>
                  <a:srgbClr val="2A00FF"/>
                </a:solidFill>
                <a:latin typeface="Consolas" panose="020B0609020204030204" pitchFamily="49" charset="0"/>
                <a:ea typeface="Calibri" panose="020F0502020204030204" pitchFamily="34" charset="0"/>
                <a:cs typeface="Consolas" panose="020B0609020204030204" pitchFamily="49" charset="0"/>
              </a:rPr>
              <a:t>"04:24"</a:t>
            </a:r>
            <a:endParaRPr lang="en-US" dirty="0">
              <a:solidFill>
                <a:srgbClr val="008080"/>
              </a:solidFill>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datetime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a:solidFill>
                  <a:srgbClr val="2A00FF"/>
                </a:solidFill>
                <a:latin typeface="Consolas" panose="020B0609020204030204" pitchFamily="49" charset="0"/>
                <a:ea typeface="Calibri" panose="020F0502020204030204" pitchFamily="34" charset="0"/>
                <a:cs typeface="Consolas" panose="020B0609020204030204" pitchFamily="49" charset="0"/>
              </a:rPr>
              <a:t>"2017-06-21"</a:t>
            </a:r>
            <a:endParaRPr lang="en-US" dirty="0"/>
          </a:p>
        </p:txBody>
      </p:sp>
      <p:sp>
        <p:nvSpPr>
          <p:cNvPr id="9" name="Rectangle 8">
            <a:extLst>
              <a:ext uri="{FF2B5EF4-FFF2-40B4-BE49-F238E27FC236}">
                <a16:creationId xmlns:a16="http://schemas.microsoft.com/office/drawing/2014/main" id="{C8B80064-4AA8-4DF7-B8AA-32700A8EF9A5}"/>
              </a:ext>
            </a:extLst>
          </p:cNvPr>
          <p:cNvSpPr/>
          <p:nvPr/>
        </p:nvSpPr>
        <p:spPr>
          <a:xfrm>
            <a:off x="3962400" y="1347331"/>
            <a:ext cx="271503" cy="40155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id="{D16A8CB7-13D1-41D2-969F-0DC87A942E60}"/>
              </a:ext>
            </a:extLst>
          </p:cNvPr>
          <p:cNvSpPr txBox="1"/>
          <p:nvPr/>
        </p:nvSpPr>
        <p:spPr>
          <a:xfrm>
            <a:off x="5369030" y="2448900"/>
            <a:ext cx="1946169" cy="923330"/>
          </a:xfrm>
          <a:prstGeom prst="rect">
            <a:avLst/>
          </a:prstGeom>
          <a:noFill/>
        </p:spPr>
        <p:txBody>
          <a:bodyPr wrap="square" rtlCol="0">
            <a:spAutoFit/>
          </a:bodyPr>
          <a:lstStyle/>
          <a:p>
            <a:r>
              <a:rPr lang="en-US" dirty="0">
                <a:solidFill>
                  <a:srgbClr val="C00000"/>
                </a:solidFill>
              </a:rPr>
              <a:t>UTC </a:t>
            </a:r>
            <a:r>
              <a:rPr lang="en-US" dirty="0" err="1">
                <a:solidFill>
                  <a:srgbClr val="C00000"/>
                </a:solidFill>
              </a:rPr>
              <a:t>Timezone</a:t>
            </a:r>
            <a:endParaRPr lang="en-US" dirty="0">
              <a:solidFill>
                <a:srgbClr val="C00000"/>
              </a:solidFill>
            </a:endParaRPr>
          </a:p>
          <a:p>
            <a:r>
              <a:rPr lang="en-US" dirty="0">
                <a:solidFill>
                  <a:srgbClr val="C00000"/>
                </a:solidFill>
              </a:rPr>
              <a:t>(also called GMT)</a:t>
            </a:r>
          </a:p>
          <a:p>
            <a:r>
              <a:rPr lang="en-US" dirty="0">
                <a:solidFill>
                  <a:srgbClr val="C00000"/>
                </a:solidFill>
              </a:rPr>
              <a:t>(also called Zulu)</a:t>
            </a:r>
          </a:p>
        </p:txBody>
      </p:sp>
      <p:cxnSp>
        <p:nvCxnSpPr>
          <p:cNvPr id="11" name="Straight Arrow Connector 10">
            <a:extLst>
              <a:ext uri="{FF2B5EF4-FFF2-40B4-BE49-F238E27FC236}">
                <a16:creationId xmlns:a16="http://schemas.microsoft.com/office/drawing/2014/main" id="{B7FBD9CF-4B92-47FE-847E-0714456178F1}"/>
              </a:ext>
            </a:extLst>
          </p:cNvPr>
          <p:cNvCxnSpPr>
            <a:cxnSpLocks/>
          </p:cNvCxnSpPr>
          <p:nvPr/>
        </p:nvCxnSpPr>
        <p:spPr>
          <a:xfrm flipH="1" flipV="1">
            <a:off x="4233903" y="1748888"/>
            <a:ext cx="1135299" cy="7049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6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500"/>
                                        <p:tgtEl>
                                          <p:spTgt spid="1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fade">
                                      <p:cBhvr>
                                        <p:cTn id="28" dur="500"/>
                                        <p:tgtEl>
                                          <p:spTgt spid="10">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1" end="1"/>
                                            </p:txEl>
                                          </p:spTgt>
                                        </p:tgtEl>
                                        <p:attrNameLst>
                                          <p:attrName>style.visibility</p:attrName>
                                        </p:attrNameLst>
                                      </p:cBhvr>
                                      <p:to>
                                        <p:strVal val="visible"/>
                                      </p:to>
                                    </p:set>
                                    <p:animEffect transition="in" filter="fade">
                                      <p:cBhvr>
                                        <p:cTn id="38" dur="500"/>
                                        <p:tgtEl>
                                          <p:spTgt spid="8">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CB9313-FFEE-489E-8D6D-1887CCD7F1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2624471"/>
            <a:ext cx="3319826" cy="2333838"/>
          </a:xfrm>
          <a:prstGeom prst="rect">
            <a:avLst/>
          </a:prstGeom>
        </p:spPr>
      </p:pic>
      <p:sp>
        <p:nvSpPr>
          <p:cNvPr id="2" name="Title 1">
            <a:extLst>
              <a:ext uri="{FF2B5EF4-FFF2-40B4-BE49-F238E27FC236}">
                <a16:creationId xmlns:a16="http://schemas.microsoft.com/office/drawing/2014/main" id="{D72B7BF7-F152-4B7A-96E1-6532A7BB378C}"/>
              </a:ext>
            </a:extLst>
          </p:cNvPr>
          <p:cNvSpPr>
            <a:spLocks noGrp="1"/>
          </p:cNvSpPr>
          <p:nvPr>
            <p:ph type="title"/>
          </p:nvPr>
        </p:nvSpPr>
        <p:spPr>
          <a:xfrm>
            <a:off x="76200" y="57151"/>
            <a:ext cx="8991600" cy="609600"/>
          </a:xfrm>
        </p:spPr>
        <p:txBody>
          <a:bodyPr/>
          <a:lstStyle/>
          <a:p>
            <a:r>
              <a:rPr lang="en-US" dirty="0"/>
              <a:t>The &lt;time&gt; Element</a:t>
            </a:r>
          </a:p>
        </p:txBody>
      </p:sp>
      <p:sp>
        <p:nvSpPr>
          <p:cNvPr id="4" name="Slide Number Placeholder 3">
            <a:extLst>
              <a:ext uri="{FF2B5EF4-FFF2-40B4-BE49-F238E27FC236}">
                <a16:creationId xmlns:a16="http://schemas.microsoft.com/office/drawing/2014/main" id="{AB58C545-C3C5-40AB-AFE1-B376AD3B12DD}"/>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12" name="TextBox 11">
            <a:extLst>
              <a:ext uri="{FF2B5EF4-FFF2-40B4-BE49-F238E27FC236}">
                <a16:creationId xmlns:a16="http://schemas.microsoft.com/office/drawing/2014/main" id="{E4675E99-F7CD-49A3-9323-71D1DA50854D}"/>
              </a:ext>
            </a:extLst>
          </p:cNvPr>
          <p:cNvSpPr txBox="1"/>
          <p:nvPr/>
        </p:nvSpPr>
        <p:spPr>
          <a:xfrm>
            <a:off x="533400" y="895350"/>
            <a:ext cx="6545816"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lumMod val="50000"/>
                  </a:schemeClr>
                </a:solidFill>
              </a:rPr>
              <a:t>Datetime is for the browser and/or your JavaScript to read.</a:t>
            </a:r>
          </a:p>
          <a:p>
            <a:pPr marL="285750" indent="-285750">
              <a:buFont typeface="Arial" panose="020B0604020202020204" pitchFamily="34" charset="0"/>
              <a:buChar char="•"/>
            </a:pPr>
            <a:r>
              <a:rPr lang="en-US" sz="2000" dirty="0">
                <a:solidFill>
                  <a:schemeClr val="bg1">
                    <a:lumMod val="50000"/>
                  </a:schemeClr>
                </a:solidFill>
              </a:rPr>
              <a:t>Maybe automatically adding event to your schedule app?</a:t>
            </a:r>
          </a:p>
          <a:p>
            <a:pPr marL="285750" indent="-285750">
              <a:buFont typeface="Arial" panose="020B0604020202020204" pitchFamily="34" charset="0"/>
              <a:buChar char="•"/>
            </a:pPr>
            <a:r>
              <a:rPr lang="en-US" sz="2000" dirty="0">
                <a:solidFill>
                  <a:schemeClr val="bg1">
                    <a:lumMod val="50000"/>
                  </a:schemeClr>
                </a:solidFill>
              </a:rPr>
              <a:t>Maybe displayed in a calendar control?</a:t>
            </a:r>
          </a:p>
          <a:p>
            <a:pPr marL="285750" indent="-285750">
              <a:buFont typeface="Arial" panose="020B0604020202020204" pitchFamily="34" charset="0"/>
              <a:buChar char="•"/>
            </a:pPr>
            <a:r>
              <a:rPr lang="en-US" sz="2000" dirty="0">
                <a:solidFill>
                  <a:schemeClr val="bg1">
                    <a:lumMod val="50000"/>
                  </a:schemeClr>
                </a:solidFill>
              </a:rPr>
              <a:t>Even if it is never used, you are no worse off!</a:t>
            </a:r>
          </a:p>
          <a:p>
            <a:pPr marL="285750" indent="-285750">
              <a:buFont typeface="Arial" panose="020B0604020202020204" pitchFamily="34" charset="0"/>
              <a:buChar char="•"/>
            </a:pPr>
            <a:r>
              <a:rPr lang="en-US" sz="2000" dirty="0">
                <a:solidFill>
                  <a:schemeClr val="bg1">
                    <a:lumMod val="50000"/>
                  </a:schemeClr>
                </a:solidFill>
              </a:rPr>
              <a:t>Makes your HTML/CSS easier to read?</a:t>
            </a:r>
          </a:p>
        </p:txBody>
      </p:sp>
    </p:spTree>
    <p:extLst>
      <p:ext uri="{BB962C8B-B14F-4D97-AF65-F5344CB8AC3E}">
        <p14:creationId xmlns:p14="http://schemas.microsoft.com/office/powerpoint/2010/main" val="3114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fade">
                                      <p:cBhvr>
                                        <p:cTn id="22"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74F-F34D-46D2-9639-9CF1A3EE4FD9}"/>
              </a:ext>
            </a:extLst>
          </p:cNvPr>
          <p:cNvSpPr>
            <a:spLocks noGrp="1"/>
          </p:cNvSpPr>
          <p:nvPr>
            <p:ph type="title"/>
          </p:nvPr>
        </p:nvSpPr>
        <p:spPr/>
        <p:txBody>
          <a:bodyPr/>
          <a:lstStyle/>
          <a:p>
            <a:r>
              <a:rPr lang="en-US" dirty="0"/>
              <a:t>Time and Spacing (step 5)</a:t>
            </a:r>
          </a:p>
        </p:txBody>
      </p:sp>
      <p:sp>
        <p:nvSpPr>
          <p:cNvPr id="4" name="Slide Number Placeholder 3">
            <a:extLst>
              <a:ext uri="{FF2B5EF4-FFF2-40B4-BE49-F238E27FC236}">
                <a16:creationId xmlns:a16="http://schemas.microsoft.com/office/drawing/2014/main" id="{1C8E9F62-C00D-4D7B-9248-F7808AA72E1D}"/>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57B641D6-C1CB-45C3-B0A8-A2621067BA02}"/>
              </a:ext>
            </a:extLst>
          </p:cNvPr>
          <p:cNvSpPr/>
          <p:nvPr/>
        </p:nvSpPr>
        <p:spPr>
          <a:xfrm>
            <a:off x="381000" y="1950746"/>
            <a:ext cx="2667000" cy="2858988"/>
          </a:xfrm>
          <a:prstGeom prst="rect">
            <a:avLst/>
          </a:prstGeom>
        </p:spPr>
        <p:txBody>
          <a:bodyPr wrap="square">
            <a:spAutoFit/>
          </a:bodyPr>
          <a:lstStyle/>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padding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10px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aside</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padding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10px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article</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time</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font-style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italic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color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2A00E1"/>
                </a:solidFill>
                <a:latin typeface="Consolas" panose="020B0609020204030204" pitchFamily="49" charset="0"/>
                <a:ea typeface="Calibri" panose="020F0502020204030204" pitchFamily="34" charset="0"/>
                <a:cs typeface="Consolas" panose="020B0609020204030204" pitchFamily="49" charset="0"/>
              </a:rPr>
              <a:t>darkblue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61624D2-23E7-4672-8926-F5BEECA602E5}"/>
              </a:ext>
            </a:extLst>
          </p:cNvPr>
          <p:cNvPicPr>
            <a:picLocks noChangeAspect="1"/>
          </p:cNvPicPr>
          <p:nvPr/>
        </p:nvPicPr>
        <p:blipFill>
          <a:blip r:embed="rId2"/>
          <a:stretch>
            <a:fillRect/>
          </a:stretch>
        </p:blipFill>
        <p:spPr>
          <a:xfrm>
            <a:off x="4343400" y="830320"/>
            <a:ext cx="4343400" cy="4012348"/>
          </a:xfrm>
          <a:prstGeom prst="rect">
            <a:avLst/>
          </a:prstGeom>
          <a:ln>
            <a:solidFill>
              <a:schemeClr val="tx2"/>
            </a:solidFill>
          </a:ln>
        </p:spPr>
      </p:pic>
      <p:sp>
        <p:nvSpPr>
          <p:cNvPr id="7" name="Rectangle 6">
            <a:extLst>
              <a:ext uri="{FF2B5EF4-FFF2-40B4-BE49-F238E27FC236}">
                <a16:creationId xmlns:a16="http://schemas.microsoft.com/office/drawing/2014/main" id="{A53181E7-4F19-4AE5-B617-876CBE5AB0E1}"/>
              </a:ext>
            </a:extLst>
          </p:cNvPr>
          <p:cNvSpPr/>
          <p:nvPr/>
        </p:nvSpPr>
        <p:spPr>
          <a:xfrm>
            <a:off x="304800" y="905413"/>
            <a:ext cx="4572000" cy="676211"/>
          </a:xfrm>
          <a:prstGeom prst="rect">
            <a:avLst/>
          </a:prstGeom>
        </p:spPr>
        <p:txBody>
          <a:bodyPr>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&lt;time</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datetime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"1989-01-10"</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1/10/1989</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&lt;/time&gt;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time</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datetime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"1985-10-18"</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10/18/1985</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time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347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animEffect transition="in" filter="fade">
                                      <p:cBhvr>
                                        <p:cTn id="17" dur="500"/>
                                        <p:tgtEl>
                                          <p:spTgt spid="5">
                                            <p:txEl>
                                              <p:pRg st="10" end="1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1" end="11"/>
                                            </p:txEl>
                                          </p:spTgt>
                                        </p:tgtEl>
                                        <p:attrNameLst>
                                          <p:attrName>style.visibility</p:attrName>
                                        </p:attrNameLst>
                                      </p:cBhvr>
                                      <p:to>
                                        <p:strVal val="visible"/>
                                      </p:to>
                                    </p:set>
                                    <p:animEffect transition="in" filter="fade">
                                      <p:cBhvr>
                                        <p:cTn id="20" dur="500"/>
                                        <p:tgtEl>
                                          <p:spTgt spid="5">
                                            <p:txEl>
                                              <p:pRg st="11" end="1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animEffect transition="in" filter="fade">
                                      <p:cBhvr>
                                        <p:cTn id="23" dur="500"/>
                                        <p:tgtEl>
                                          <p:spTgt spid="5">
                                            <p:txEl>
                                              <p:pRg st="12" end="1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fade">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fade">
                                      <p:cBhvr>
                                        <p:cTn id="34" dur="500"/>
                                        <p:tgtEl>
                                          <p:spTgt spid="5">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fade">
                                      <p:cBhvr>
                                        <p:cTn id="40" dur="500"/>
                                        <p:tgtEl>
                                          <p:spTgt spid="5">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fade">
                                      <p:cBhvr>
                                        <p:cTn id="45" dur="500"/>
                                        <p:tgtEl>
                                          <p:spTgt spid="5">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Effect transition="in" filter="fade">
                                      <p:cBhvr>
                                        <p:cTn id="48" dur="500"/>
                                        <p:tgtEl>
                                          <p:spTgt spid="5">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Effect transition="in" filter="fade">
                                      <p:cBhvr>
                                        <p:cTn id="51" dur="500"/>
                                        <p:tgtEl>
                                          <p:spTgt spid="5">
                                            <p:txEl>
                                              <p:pRg st="7" end="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fade">
                                      <p:cBhvr>
                                        <p:cTn id="5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C7B4-3600-4256-8289-C35117988DA7}"/>
              </a:ext>
            </a:extLst>
          </p:cNvPr>
          <p:cNvSpPr>
            <a:spLocks noGrp="1"/>
          </p:cNvSpPr>
          <p:nvPr>
            <p:ph type="title"/>
          </p:nvPr>
        </p:nvSpPr>
        <p:spPr/>
        <p:txBody>
          <a:bodyPr/>
          <a:lstStyle/>
          <a:p>
            <a:r>
              <a:rPr lang="en-US" dirty="0"/>
              <a:t>The &lt;video&gt; Element</a:t>
            </a:r>
          </a:p>
        </p:txBody>
      </p:sp>
      <p:sp>
        <p:nvSpPr>
          <p:cNvPr id="4" name="Slide Number Placeholder 3">
            <a:extLst>
              <a:ext uri="{FF2B5EF4-FFF2-40B4-BE49-F238E27FC236}">
                <a16:creationId xmlns:a16="http://schemas.microsoft.com/office/drawing/2014/main" id="{C4884570-9D95-41CD-8969-F27B8D39FF06}"/>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5" name="Rectangle 4">
            <a:extLst>
              <a:ext uri="{FF2B5EF4-FFF2-40B4-BE49-F238E27FC236}">
                <a16:creationId xmlns:a16="http://schemas.microsoft.com/office/drawing/2014/main" id="{F5287642-4946-42A7-A179-CDE2A79A4FB3}"/>
              </a:ext>
            </a:extLst>
          </p:cNvPr>
          <p:cNvSpPr/>
          <p:nvPr/>
        </p:nvSpPr>
        <p:spPr>
          <a:xfrm>
            <a:off x="457200" y="819150"/>
            <a:ext cx="4800600" cy="3139321"/>
          </a:xfrm>
          <a:prstGeom prst="rect">
            <a:avLst/>
          </a:prstGeom>
        </p:spPr>
        <p:txBody>
          <a:bodyPr wrap="square">
            <a:spAutoFit/>
          </a:bodyPr>
          <a:lstStyle/>
          <a:p>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video</a:t>
            </a:r>
            <a:r>
              <a:rPr lang="en-US" dirty="0">
                <a:latin typeface="Consolas" panose="020B0609020204030204" pitchFamily="49" charset="0"/>
                <a:ea typeface="Calibri" panose="020F0502020204030204" pitchFamily="34" charset="0"/>
                <a:cs typeface="Consolas" panose="020B0609020204030204" pitchFamily="49" charset="0"/>
              </a:rPr>
              <a:t> </a:t>
            </a:r>
          </a:p>
          <a:p>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    controls</a:t>
            </a:r>
            <a:r>
              <a:rPr lang="en-US" dirty="0">
                <a:latin typeface="Consolas" panose="020B0609020204030204" pitchFamily="49" charset="0"/>
                <a:ea typeface="Calibri" panose="020F0502020204030204" pitchFamily="34" charset="0"/>
                <a:cs typeface="Consolas" panose="020B0609020204030204" pitchFamily="49" charset="0"/>
              </a:rPr>
              <a:t> </a:t>
            </a:r>
          </a:p>
          <a:p>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7F007F"/>
                </a:solidFill>
                <a:latin typeface="Consolas" panose="020B0609020204030204" pitchFamily="49" charset="0"/>
                <a:ea typeface="Calibri" panose="020F0502020204030204" pitchFamily="34" charset="0"/>
                <a:cs typeface="Consolas" panose="020B0609020204030204" pitchFamily="49" charset="0"/>
              </a:rPr>
              <a:t>autoplay</a:t>
            </a:r>
            <a:endParaRPr lang="en-US" dirty="0">
              <a:solidFill>
                <a:srgbClr val="7F007F"/>
              </a:solidFill>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    loop</a:t>
            </a:r>
            <a:r>
              <a:rPr lang="en-US" dirty="0">
                <a:latin typeface="Consolas" panose="020B0609020204030204" pitchFamily="49" charset="0"/>
                <a:ea typeface="Calibri" panose="020F0502020204030204" pitchFamily="34" charset="0"/>
                <a:cs typeface="Consolas" panose="020B0609020204030204" pitchFamily="49" charset="0"/>
              </a:rPr>
              <a:t>     </a:t>
            </a:r>
          </a:p>
          <a:p>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    width</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a:solidFill>
                  <a:srgbClr val="2A00FF"/>
                </a:solidFill>
                <a:latin typeface="Consolas" panose="020B0609020204030204" pitchFamily="49" charset="0"/>
                <a:ea typeface="Calibri" panose="020F0502020204030204" pitchFamily="34" charset="0"/>
                <a:cs typeface="Consolas" panose="020B0609020204030204" pitchFamily="49" charset="0"/>
              </a:rPr>
              <a:t>"640"</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height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a:solidFill>
                  <a:srgbClr val="2A00FF"/>
                </a:solidFill>
                <a:latin typeface="Consolas" panose="020B0609020204030204" pitchFamily="49" charset="0"/>
                <a:ea typeface="Calibri" panose="020F0502020204030204" pitchFamily="34" charset="0"/>
                <a:cs typeface="Consolas" panose="020B0609020204030204" pitchFamily="49" charset="0"/>
              </a:rPr>
              <a:t>"480"</a:t>
            </a:r>
            <a:r>
              <a:rPr lang="en-US" dirty="0">
                <a:latin typeface="Consolas" panose="020B0609020204030204" pitchFamily="49" charset="0"/>
                <a:ea typeface="Calibri" panose="020F0502020204030204" pitchFamily="34" charset="0"/>
                <a:cs typeface="Consolas" panose="020B0609020204030204" pitchFamily="49" charset="0"/>
              </a:rPr>
              <a:t>  </a:t>
            </a:r>
          </a:p>
          <a:p>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7F007F"/>
                </a:solidFill>
                <a:latin typeface="Consolas" panose="020B0609020204030204" pitchFamily="49" charset="0"/>
                <a:ea typeface="Calibri" panose="020F0502020204030204" pitchFamily="34" charset="0"/>
                <a:cs typeface="Consolas" panose="020B0609020204030204" pitchFamily="49" charset="0"/>
              </a:rPr>
              <a:t>src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a:solidFill>
                  <a:srgbClr val="2A00FF"/>
                </a:solidFill>
                <a:latin typeface="Consolas" panose="020B0609020204030204" pitchFamily="49" charset="0"/>
                <a:ea typeface="Calibri" panose="020F0502020204030204" pitchFamily="34" charset="0"/>
                <a:cs typeface="Consolas" panose="020B0609020204030204" pitchFamily="49" charset="0"/>
              </a:rPr>
              <a:t>"video/myVid.mp4"</a:t>
            </a:r>
            <a:r>
              <a:rPr lang="en-US" dirty="0">
                <a:latin typeface="Consolas" panose="020B0609020204030204" pitchFamily="49" charset="0"/>
                <a:ea typeface="Calibri" panose="020F0502020204030204" pitchFamily="34" charset="0"/>
                <a:cs typeface="Consolas" panose="020B0609020204030204" pitchFamily="49" charset="0"/>
              </a:rPr>
              <a:t> </a:t>
            </a:r>
          </a:p>
          <a:p>
            <a:r>
              <a:rPr lang="en-US" dirty="0">
                <a:solidFill>
                  <a:srgbClr val="7F007F"/>
                </a:solidFill>
                <a:latin typeface="Consolas" panose="020B0609020204030204" pitchFamily="49" charset="0"/>
                <a:ea typeface="Calibri" panose="020F0502020204030204" pitchFamily="34" charset="0"/>
                <a:cs typeface="Consolas" panose="020B0609020204030204" pitchFamily="49" charset="0"/>
              </a:rPr>
              <a:t>    poster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a:solidFill>
                  <a:srgbClr val="2A00FF"/>
                </a:solidFill>
                <a:latin typeface="Consolas" panose="020B0609020204030204" pitchFamily="49" charset="0"/>
                <a:ea typeface="Calibri" panose="020F0502020204030204" pitchFamily="34" charset="0"/>
                <a:cs typeface="Consolas" panose="020B0609020204030204" pitchFamily="49" charset="0"/>
              </a:rPr>
              <a:t>"images/myVidPoster.png"</a:t>
            </a:r>
            <a:r>
              <a:rPr lang="en-US" dirty="0">
                <a:solidFill>
                  <a:srgbClr val="008080"/>
                </a:solidFill>
                <a:latin typeface="Consolas" panose="020B0609020204030204" pitchFamily="49" charset="0"/>
              </a:rPr>
              <a:t>&gt;</a:t>
            </a:r>
            <a:endParaRPr lang="en-US" dirty="0">
              <a:solidFill>
                <a:srgbClr val="008080"/>
              </a:solidFill>
              <a:latin typeface="Consolas" panose="020B0609020204030204" pitchFamily="49" charset="0"/>
              <a:ea typeface="Calibri" panose="020F0502020204030204" pitchFamily="34" charset="0"/>
              <a:cs typeface="Consolas" panose="020B0609020204030204" pitchFamily="49" charset="0"/>
            </a:endParaRPr>
          </a:p>
          <a:p>
            <a:endParaRPr lang="en-US" dirty="0">
              <a:solidFill>
                <a:srgbClr val="008080"/>
              </a:solidFill>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8080"/>
                </a:solidFill>
                <a:latin typeface="Consolas" panose="020B0609020204030204" pitchFamily="49" charset="0"/>
              </a:rPr>
              <a:t>  &lt;p&gt;</a:t>
            </a:r>
            <a:r>
              <a:rPr lang="en-US" dirty="0">
                <a:latin typeface="Consolas" panose="020B0609020204030204" pitchFamily="49" charset="0"/>
              </a:rPr>
              <a:t>Could not play video.</a:t>
            </a:r>
            <a:r>
              <a:rPr lang="en-US" dirty="0">
                <a:solidFill>
                  <a:srgbClr val="008080"/>
                </a:solidFill>
                <a:latin typeface="Consolas" panose="020B0609020204030204" pitchFamily="49" charset="0"/>
              </a:rPr>
              <a:t>&lt;/p&gt;</a:t>
            </a:r>
          </a:p>
          <a:p>
            <a:endParaRPr lang="en-US" dirty="0">
              <a:solidFill>
                <a:srgbClr val="008080"/>
              </a:solidFill>
              <a:latin typeface="Consolas" panose="020B0609020204030204" pitchFamily="49" charset="0"/>
            </a:endParaRPr>
          </a:p>
          <a:p>
            <a:r>
              <a:rPr lang="en-US" dirty="0">
                <a:solidFill>
                  <a:srgbClr val="008080"/>
                </a:solidFill>
                <a:latin typeface="Consolas" panose="020B0609020204030204" pitchFamily="49" charset="0"/>
              </a:rPr>
              <a:t>&lt;/video&gt;</a:t>
            </a:r>
            <a:endParaRPr lang="en-US" dirty="0"/>
          </a:p>
        </p:txBody>
      </p:sp>
      <p:sp>
        <p:nvSpPr>
          <p:cNvPr id="6" name="TextBox 5">
            <a:extLst>
              <a:ext uri="{FF2B5EF4-FFF2-40B4-BE49-F238E27FC236}">
                <a16:creationId xmlns:a16="http://schemas.microsoft.com/office/drawing/2014/main" id="{96535E34-7168-4CD5-917C-7D8BB6550481}"/>
              </a:ext>
            </a:extLst>
          </p:cNvPr>
          <p:cNvSpPr txBox="1"/>
          <p:nvPr/>
        </p:nvSpPr>
        <p:spPr>
          <a:xfrm>
            <a:off x="5257800" y="1123950"/>
            <a:ext cx="3657600" cy="1754326"/>
          </a:xfrm>
          <a:prstGeom prst="rect">
            <a:avLst/>
          </a:prstGeom>
          <a:noFill/>
        </p:spPr>
        <p:txBody>
          <a:bodyPr wrap="square" rtlCol="0">
            <a:spAutoFit/>
          </a:bodyPr>
          <a:lstStyle/>
          <a:p>
            <a:r>
              <a:rPr lang="en-US" dirty="0">
                <a:solidFill>
                  <a:srgbClr val="C00000"/>
                </a:solidFill>
              </a:rPr>
              <a:t>Show player controls</a:t>
            </a:r>
          </a:p>
          <a:p>
            <a:r>
              <a:rPr lang="en-US" dirty="0">
                <a:solidFill>
                  <a:srgbClr val="C00000"/>
                </a:solidFill>
              </a:rPr>
              <a:t>Automatically start when page loads</a:t>
            </a:r>
          </a:p>
          <a:p>
            <a:r>
              <a:rPr lang="en-US" dirty="0">
                <a:solidFill>
                  <a:srgbClr val="C00000"/>
                </a:solidFill>
              </a:rPr>
              <a:t>Start over when done</a:t>
            </a:r>
          </a:p>
          <a:p>
            <a:r>
              <a:rPr lang="en-US" dirty="0">
                <a:solidFill>
                  <a:srgbClr val="C00000"/>
                </a:solidFill>
              </a:rPr>
              <a:t>Size of player (in the page)</a:t>
            </a:r>
          </a:p>
          <a:p>
            <a:r>
              <a:rPr lang="en-US" dirty="0">
                <a:solidFill>
                  <a:srgbClr val="C00000"/>
                </a:solidFill>
              </a:rPr>
              <a:t>Video file (multiple </a:t>
            </a:r>
            <a:r>
              <a:rPr lang="en-US" dirty="0" err="1">
                <a:solidFill>
                  <a:srgbClr val="C00000"/>
                </a:solidFill>
              </a:rPr>
              <a:t>src</a:t>
            </a:r>
            <a:r>
              <a:rPr lang="en-US" dirty="0">
                <a:solidFill>
                  <a:srgbClr val="C00000"/>
                </a:solidFill>
              </a:rPr>
              <a:t> allowed)</a:t>
            </a:r>
          </a:p>
          <a:p>
            <a:r>
              <a:rPr lang="en-US" dirty="0">
                <a:solidFill>
                  <a:srgbClr val="C00000"/>
                </a:solidFill>
              </a:rPr>
              <a:t>Image to show when not playing</a:t>
            </a:r>
          </a:p>
        </p:txBody>
      </p:sp>
      <p:cxnSp>
        <p:nvCxnSpPr>
          <p:cNvPr id="7" name="Straight Arrow Connector 6">
            <a:extLst>
              <a:ext uri="{FF2B5EF4-FFF2-40B4-BE49-F238E27FC236}">
                <a16:creationId xmlns:a16="http://schemas.microsoft.com/office/drawing/2014/main" id="{1C314B89-441E-47E2-8F1F-5BBC8CF49B43}"/>
              </a:ext>
            </a:extLst>
          </p:cNvPr>
          <p:cNvCxnSpPr>
            <a:cxnSpLocks/>
          </p:cNvCxnSpPr>
          <p:nvPr/>
        </p:nvCxnSpPr>
        <p:spPr>
          <a:xfrm flipH="1">
            <a:off x="2209802" y="1292875"/>
            <a:ext cx="304799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8C2787-4A84-47DA-B753-B95A22A29DCD}"/>
              </a:ext>
            </a:extLst>
          </p:cNvPr>
          <p:cNvCxnSpPr>
            <a:cxnSpLocks/>
          </p:cNvCxnSpPr>
          <p:nvPr/>
        </p:nvCxnSpPr>
        <p:spPr>
          <a:xfrm flipH="1">
            <a:off x="2209802" y="1581150"/>
            <a:ext cx="304799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0CE949-E529-4C52-96C8-0D978089FD8E}"/>
              </a:ext>
            </a:extLst>
          </p:cNvPr>
          <p:cNvCxnSpPr>
            <a:cxnSpLocks/>
          </p:cNvCxnSpPr>
          <p:nvPr/>
        </p:nvCxnSpPr>
        <p:spPr>
          <a:xfrm flipH="1">
            <a:off x="1684085" y="1847530"/>
            <a:ext cx="35814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0E38BD-9EE8-4F75-9CE4-7D27D6527B81}"/>
              </a:ext>
            </a:extLst>
          </p:cNvPr>
          <p:cNvCxnSpPr>
            <a:cxnSpLocks/>
          </p:cNvCxnSpPr>
          <p:nvPr/>
        </p:nvCxnSpPr>
        <p:spPr>
          <a:xfrm flipH="1">
            <a:off x="4191000" y="2114550"/>
            <a:ext cx="10744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91D3D79-1F2C-4BCE-AAB6-8D33D6831E14}"/>
              </a:ext>
            </a:extLst>
          </p:cNvPr>
          <p:cNvCxnSpPr>
            <a:cxnSpLocks/>
          </p:cNvCxnSpPr>
          <p:nvPr/>
        </p:nvCxnSpPr>
        <p:spPr>
          <a:xfrm flipH="1">
            <a:off x="3733801" y="2388810"/>
            <a:ext cx="152399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D9DF64-AC49-4D28-8544-EC0928CB9320}"/>
              </a:ext>
            </a:extLst>
          </p:cNvPr>
          <p:cNvCxnSpPr>
            <a:cxnSpLocks/>
          </p:cNvCxnSpPr>
          <p:nvPr/>
        </p:nvCxnSpPr>
        <p:spPr>
          <a:xfrm flipH="1">
            <a:off x="5105400" y="2647950"/>
            <a:ext cx="1600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7F6FF6-D99B-4093-ABB1-88AD79C59AC9}"/>
              </a:ext>
            </a:extLst>
          </p:cNvPr>
          <p:cNvCxnSpPr>
            <a:cxnSpLocks/>
          </p:cNvCxnSpPr>
          <p:nvPr/>
        </p:nvCxnSpPr>
        <p:spPr>
          <a:xfrm flipH="1" flipV="1">
            <a:off x="4495800" y="3257550"/>
            <a:ext cx="1143000" cy="457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6069518-C48A-4789-AA10-9560D73BF643}"/>
              </a:ext>
            </a:extLst>
          </p:cNvPr>
          <p:cNvSpPr txBox="1"/>
          <p:nvPr/>
        </p:nvSpPr>
        <p:spPr>
          <a:xfrm>
            <a:off x="5633677" y="3401019"/>
            <a:ext cx="3205523" cy="1200329"/>
          </a:xfrm>
          <a:prstGeom prst="rect">
            <a:avLst/>
          </a:prstGeom>
          <a:noFill/>
        </p:spPr>
        <p:txBody>
          <a:bodyPr wrap="square" rtlCol="0">
            <a:spAutoFit/>
          </a:bodyPr>
          <a:lstStyle/>
          <a:p>
            <a:r>
              <a:rPr lang="en-US" dirty="0">
                <a:solidFill>
                  <a:srgbClr val="C00000"/>
                </a:solidFill>
              </a:rPr>
              <a:t>Content to show if the browser doesn’t support the video.</a:t>
            </a:r>
          </a:p>
          <a:p>
            <a:r>
              <a:rPr lang="en-US" dirty="0">
                <a:solidFill>
                  <a:srgbClr val="C00000"/>
                </a:solidFill>
              </a:rPr>
              <a:t>Could be flash, could be an image or text or anything.</a:t>
            </a:r>
          </a:p>
        </p:txBody>
      </p:sp>
    </p:spTree>
    <p:extLst>
      <p:ext uri="{BB962C8B-B14F-4D97-AF65-F5344CB8AC3E}">
        <p14:creationId xmlns:p14="http://schemas.microsoft.com/office/powerpoint/2010/main" val="387339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500"/>
                                        <p:tgtEl>
                                          <p:spTgt spid="6">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02BD48-358A-4548-8DFE-C092BF390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2800350"/>
            <a:ext cx="2188106" cy="1818316"/>
          </a:xfrm>
          <a:prstGeom prst="rect">
            <a:avLst/>
          </a:prstGeom>
        </p:spPr>
      </p:pic>
      <p:sp>
        <p:nvSpPr>
          <p:cNvPr id="2" name="Title 1">
            <a:extLst>
              <a:ext uri="{FF2B5EF4-FFF2-40B4-BE49-F238E27FC236}">
                <a16:creationId xmlns:a16="http://schemas.microsoft.com/office/drawing/2014/main" id="{66134879-C406-4879-A591-0338874DBF9E}"/>
              </a:ext>
            </a:extLst>
          </p:cNvPr>
          <p:cNvSpPr>
            <a:spLocks noGrp="1"/>
          </p:cNvSpPr>
          <p:nvPr>
            <p:ph type="title"/>
          </p:nvPr>
        </p:nvSpPr>
        <p:spPr/>
        <p:txBody>
          <a:bodyPr/>
          <a:lstStyle/>
          <a:p>
            <a:r>
              <a:rPr lang="en-US" dirty="0"/>
              <a:t>Video (step 6)</a:t>
            </a:r>
          </a:p>
        </p:txBody>
      </p:sp>
      <p:sp>
        <p:nvSpPr>
          <p:cNvPr id="4" name="Slide Number Placeholder 3">
            <a:extLst>
              <a:ext uri="{FF2B5EF4-FFF2-40B4-BE49-F238E27FC236}">
                <a16:creationId xmlns:a16="http://schemas.microsoft.com/office/drawing/2014/main" id="{A2E2027D-AE30-43D7-97AA-CCD5DB9F313C}"/>
              </a:ext>
            </a:extLst>
          </p:cNvPr>
          <p:cNvSpPr>
            <a:spLocks noGrp="1"/>
          </p:cNvSpPr>
          <p:nvPr>
            <p:ph type="sldNum" sz="quarter" idx="12"/>
          </p:nvPr>
        </p:nvSpPr>
        <p:spPr/>
        <p:txBody>
          <a:bodyPr/>
          <a:lstStyle/>
          <a:p>
            <a:fld id="{B9EA2576-3992-4A7D-AC41-AC0E2BE3E45F}" type="slidenum">
              <a:rPr lang="en-US" smtClean="0"/>
              <a:pPr/>
              <a:t>19</a:t>
            </a:fld>
            <a:endParaRPr lang="en-US" dirty="0"/>
          </a:p>
        </p:txBody>
      </p:sp>
      <p:sp>
        <p:nvSpPr>
          <p:cNvPr id="5" name="Rectangle 4">
            <a:extLst>
              <a:ext uri="{FF2B5EF4-FFF2-40B4-BE49-F238E27FC236}">
                <a16:creationId xmlns:a16="http://schemas.microsoft.com/office/drawing/2014/main" id="{84F7C8CF-2B3E-44FC-B818-4A35D0CA6D54}"/>
              </a:ext>
            </a:extLst>
          </p:cNvPr>
          <p:cNvSpPr/>
          <p:nvPr/>
        </p:nvSpPr>
        <p:spPr>
          <a:xfrm>
            <a:off x="240126" y="680359"/>
            <a:ext cx="4343400" cy="2257156"/>
          </a:xfrm>
          <a:prstGeom prst="rect">
            <a:avLst/>
          </a:prstGeom>
        </p:spPr>
        <p:txBody>
          <a:bodyPr wrap="square">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&lt;article&gt;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Our First TV Commercial</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time</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datetime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"1989-12-15"</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12/15/1989</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time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video</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width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"400"</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controls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source</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src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"video/spatula.mp4"</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video</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&lt;/article&gt;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4C908D4-77C1-455F-8CCB-9557FB1972CC}"/>
              </a:ext>
            </a:extLst>
          </p:cNvPr>
          <p:cNvPicPr>
            <a:picLocks noChangeAspect="1"/>
          </p:cNvPicPr>
          <p:nvPr/>
        </p:nvPicPr>
        <p:blipFill>
          <a:blip r:embed="rId4"/>
          <a:stretch>
            <a:fillRect/>
          </a:stretch>
        </p:blipFill>
        <p:spPr>
          <a:xfrm>
            <a:off x="4643713" y="1200150"/>
            <a:ext cx="4073279" cy="3624749"/>
          </a:xfrm>
          <a:prstGeom prst="rect">
            <a:avLst/>
          </a:prstGeom>
          <a:ln>
            <a:solidFill>
              <a:schemeClr val="tx2"/>
            </a:solidFill>
          </a:ln>
        </p:spPr>
      </p:pic>
    </p:spTree>
    <p:extLst>
      <p:ext uri="{BB962C8B-B14F-4D97-AF65-F5344CB8AC3E}">
        <p14:creationId xmlns:p14="http://schemas.microsoft.com/office/powerpoint/2010/main" val="414176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fade">
                                      <p:cBhvr>
                                        <p:cTn id="24" dur="500"/>
                                        <p:tgtEl>
                                          <p:spTgt spid="5">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11EAEB-E34A-4DBF-AA23-B59366160957}"/>
              </a:ext>
            </a:extLst>
          </p:cNvPr>
          <p:cNvPicPr>
            <a:picLocks noChangeAspect="1"/>
          </p:cNvPicPr>
          <p:nvPr/>
        </p:nvPicPr>
        <p:blipFill>
          <a:blip r:embed="rId3"/>
          <a:stretch>
            <a:fillRect/>
          </a:stretch>
        </p:blipFill>
        <p:spPr>
          <a:xfrm>
            <a:off x="2695030" y="3018377"/>
            <a:ext cx="3657608" cy="1809210"/>
          </a:xfrm>
          <a:prstGeom prst="rect">
            <a:avLst/>
          </a:prstGeom>
        </p:spPr>
      </p:pic>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533400" y="1078593"/>
            <a:ext cx="7010400" cy="3657600"/>
          </a:xfrm>
        </p:spPr>
        <p:txBody>
          <a:bodyPr/>
          <a:lstStyle/>
          <a:p>
            <a:pPr marL="0" indent="0">
              <a:buNone/>
            </a:pPr>
            <a:r>
              <a:rPr lang="en-US" dirty="0">
                <a:hlinkClick r:id="rId4"/>
              </a:rPr>
              <a:t>https://www.youtube.com/watch?v=hY7QCiY8Rz4</a:t>
            </a:r>
            <a:endParaRPr lang="en-US" dirty="0"/>
          </a:p>
          <a:p>
            <a:pPr marL="0" indent="0">
              <a:buNone/>
            </a:pPr>
            <a:endParaRPr lang="en-US" dirty="0"/>
          </a:p>
          <a:p>
            <a:pPr marL="0" indent="0">
              <a:buNone/>
            </a:pPr>
            <a:r>
              <a:rPr lang="en-US" dirty="0">
                <a:hlinkClick r:id="rId5"/>
              </a:rPr>
              <a:t>https://www.w3schools.com/html/html5_video.asp</a:t>
            </a:r>
            <a:endParaRPr lang="en-US" dirty="0"/>
          </a:p>
          <a:p>
            <a:pPr marL="0" indent="0">
              <a:buNone/>
            </a:pPr>
            <a:endParaRPr lang="en-US" dirty="0"/>
          </a:p>
          <a:p>
            <a:pPr marL="0" indent="0">
              <a:buNone/>
            </a:pPr>
            <a:r>
              <a:rPr lang="en-US" dirty="0">
                <a:hlinkClick r:id="rId6"/>
              </a:rPr>
              <a:t>https://www.w3schools.com/html/html5_new_elements.asp</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DDBAC-FE5E-458F-BC09-C8B4D57C6361}"/>
              </a:ext>
            </a:extLst>
          </p:cNvPr>
          <p:cNvSpPr>
            <a:spLocks noGrp="1"/>
          </p:cNvSpPr>
          <p:nvPr>
            <p:ph type="title"/>
          </p:nvPr>
        </p:nvSpPr>
        <p:spPr>
          <a:xfrm>
            <a:off x="2971800" y="57151"/>
            <a:ext cx="6096000" cy="609600"/>
          </a:xfrm>
        </p:spPr>
        <p:txBody>
          <a:bodyPr/>
          <a:lstStyle/>
          <a:p>
            <a:r>
              <a:rPr lang="en-US" dirty="0"/>
              <a:t>Header and Footer (step 7)</a:t>
            </a:r>
          </a:p>
        </p:txBody>
      </p:sp>
      <p:sp>
        <p:nvSpPr>
          <p:cNvPr id="4" name="Slide Number Placeholder 3">
            <a:extLst>
              <a:ext uri="{FF2B5EF4-FFF2-40B4-BE49-F238E27FC236}">
                <a16:creationId xmlns:a16="http://schemas.microsoft.com/office/drawing/2014/main" id="{43C3F1CB-0C99-4B3A-A236-B93107BB7C57}"/>
              </a:ext>
            </a:extLst>
          </p:cNvPr>
          <p:cNvSpPr>
            <a:spLocks noGrp="1"/>
          </p:cNvSpPr>
          <p:nvPr>
            <p:ph type="sldNum" sz="quarter" idx="12"/>
          </p:nvPr>
        </p:nvSpPr>
        <p:spPr/>
        <p:txBody>
          <a:bodyPr/>
          <a:lstStyle/>
          <a:p>
            <a:fld id="{B9EA2576-3992-4A7D-AC41-AC0E2BE3E45F}" type="slidenum">
              <a:rPr lang="en-US" smtClean="0"/>
              <a:pPr/>
              <a:t>20</a:t>
            </a:fld>
            <a:endParaRPr lang="en-US" dirty="0"/>
          </a:p>
        </p:txBody>
      </p:sp>
      <p:sp>
        <p:nvSpPr>
          <p:cNvPr id="6" name="Rectangle 5">
            <a:extLst>
              <a:ext uri="{FF2B5EF4-FFF2-40B4-BE49-F238E27FC236}">
                <a16:creationId xmlns:a16="http://schemas.microsoft.com/office/drawing/2014/main" id="{CE38FFAA-96B4-4C11-AB1F-5C241B859AEB}"/>
              </a:ext>
            </a:extLst>
          </p:cNvPr>
          <p:cNvSpPr/>
          <p:nvPr/>
        </p:nvSpPr>
        <p:spPr>
          <a:xfrm>
            <a:off x="228600" y="522375"/>
            <a:ext cx="4572000" cy="4343497"/>
          </a:xfrm>
          <a:prstGeom prst="rect">
            <a:avLst/>
          </a:prstGeom>
        </p:spPr>
        <p:txBody>
          <a:bodyPr>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&lt;header</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"top"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img</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src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"images/spatlogo.jpg"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"statement"</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We sell spatulas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&lt;/header&gt;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&lt;footer&gt;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&amp;copy;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1989 Spatula City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br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 trademarks ...</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&lt;/footer&gt;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i="1" dirty="0">
                <a:solidFill>
                  <a:srgbClr val="3F7F7F"/>
                </a:solidFill>
                <a:latin typeface="Consolas" panose="020B0609020204030204" pitchFamily="49" charset="0"/>
                <a:ea typeface="Calibri" panose="020F0502020204030204" pitchFamily="34" charset="0"/>
                <a:cs typeface="Consolas" panose="020B0609020204030204" pitchFamily="49" charset="0"/>
              </a:rPr>
              <a:t>#statement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font-size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2em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float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2A00E1"/>
                </a:solidFill>
                <a:latin typeface="Consolas" panose="020B0609020204030204" pitchFamily="49" charset="0"/>
                <a:ea typeface="Calibri" panose="020F0502020204030204" pitchFamily="34" charset="0"/>
                <a:cs typeface="Consolas" panose="020B0609020204030204" pitchFamily="49" charset="0"/>
              </a:rPr>
              <a:t>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width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250px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padding-right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20px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text-align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center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A5D29F5-66FC-477C-91E1-56C948688C6D}"/>
              </a:ext>
            </a:extLst>
          </p:cNvPr>
          <p:cNvPicPr>
            <a:picLocks noChangeAspect="1"/>
          </p:cNvPicPr>
          <p:nvPr/>
        </p:nvPicPr>
        <p:blipFill>
          <a:blip r:embed="rId2"/>
          <a:stretch>
            <a:fillRect/>
          </a:stretch>
        </p:blipFill>
        <p:spPr>
          <a:xfrm>
            <a:off x="3391545" y="1657350"/>
            <a:ext cx="5335292" cy="1824245"/>
          </a:xfrm>
          <a:prstGeom prst="rect">
            <a:avLst/>
          </a:prstGeom>
          <a:ln>
            <a:solidFill>
              <a:schemeClr val="tx2"/>
            </a:solidFill>
          </a:ln>
        </p:spPr>
      </p:pic>
      <p:pic>
        <p:nvPicPr>
          <p:cNvPr id="8" name="Picture 7">
            <a:extLst>
              <a:ext uri="{FF2B5EF4-FFF2-40B4-BE49-F238E27FC236}">
                <a16:creationId xmlns:a16="http://schemas.microsoft.com/office/drawing/2014/main" id="{A0714587-C31F-4B4C-BD74-76B27A90D046}"/>
              </a:ext>
            </a:extLst>
          </p:cNvPr>
          <p:cNvPicPr>
            <a:picLocks noChangeAspect="1"/>
          </p:cNvPicPr>
          <p:nvPr/>
        </p:nvPicPr>
        <p:blipFill>
          <a:blip r:embed="rId3"/>
          <a:stretch>
            <a:fillRect/>
          </a:stretch>
        </p:blipFill>
        <p:spPr>
          <a:xfrm>
            <a:off x="3407044" y="4004181"/>
            <a:ext cx="5335292" cy="468557"/>
          </a:xfrm>
          <a:prstGeom prst="rect">
            <a:avLst/>
          </a:prstGeom>
          <a:ln>
            <a:solidFill>
              <a:schemeClr val="tx2"/>
            </a:solidFill>
          </a:ln>
        </p:spPr>
      </p:pic>
    </p:spTree>
    <p:extLst>
      <p:ext uri="{BB962C8B-B14F-4D97-AF65-F5344CB8AC3E}">
        <p14:creationId xmlns:p14="http://schemas.microsoft.com/office/powerpoint/2010/main" val="86485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animEffect transition="in" filter="fade">
                                      <p:cBhvr>
                                        <p:cTn id="23" dur="500"/>
                                        <p:tgtEl>
                                          <p:spTgt spid="6">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animEffect transition="in" filter="fade">
                                      <p:cBhvr>
                                        <p:cTn id="26" dur="500"/>
                                        <p:tgtEl>
                                          <p:spTgt spid="6">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animEffect transition="in" filter="fade">
                                      <p:cBhvr>
                                        <p:cTn id="31" dur="500"/>
                                        <p:tgtEl>
                                          <p:spTgt spid="6">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11" end="11"/>
                                            </p:txEl>
                                          </p:spTgt>
                                        </p:tgtEl>
                                        <p:attrNameLst>
                                          <p:attrName>style.visibility</p:attrName>
                                        </p:attrNameLst>
                                      </p:cBhvr>
                                      <p:to>
                                        <p:strVal val="visible"/>
                                      </p:to>
                                    </p:set>
                                    <p:animEffect transition="in" filter="fade">
                                      <p:cBhvr>
                                        <p:cTn id="34" dur="500"/>
                                        <p:tgtEl>
                                          <p:spTgt spid="6">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Effect transition="in" filter="fade">
                                      <p:cBhvr>
                                        <p:cTn id="37" dur="500"/>
                                        <p:tgtEl>
                                          <p:spTgt spid="6">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13" end="13"/>
                                            </p:txEl>
                                          </p:spTgt>
                                        </p:tgtEl>
                                        <p:attrNameLst>
                                          <p:attrName>style.visibility</p:attrName>
                                        </p:attrNameLst>
                                      </p:cBhvr>
                                      <p:to>
                                        <p:strVal val="visible"/>
                                      </p:to>
                                    </p:set>
                                    <p:animEffect transition="in" filter="fade">
                                      <p:cBhvr>
                                        <p:cTn id="40" dur="500"/>
                                        <p:tgtEl>
                                          <p:spTgt spid="6">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14" end="14"/>
                                            </p:txEl>
                                          </p:spTgt>
                                        </p:tgtEl>
                                        <p:attrNameLst>
                                          <p:attrName>style.visibility</p:attrName>
                                        </p:attrNameLst>
                                      </p:cBhvr>
                                      <p:to>
                                        <p:strVal val="visible"/>
                                      </p:to>
                                    </p:set>
                                    <p:animEffect transition="in" filter="fade">
                                      <p:cBhvr>
                                        <p:cTn id="43" dur="500"/>
                                        <p:tgtEl>
                                          <p:spTgt spid="6">
                                            <p:txEl>
                                              <p:pRg st="14" end="1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5" end="15"/>
                                            </p:txEl>
                                          </p:spTgt>
                                        </p:tgtEl>
                                        <p:attrNameLst>
                                          <p:attrName>style.visibility</p:attrName>
                                        </p:attrNameLst>
                                      </p:cBhvr>
                                      <p:to>
                                        <p:strVal val="visible"/>
                                      </p:to>
                                    </p:set>
                                    <p:animEffect transition="in" filter="fade">
                                      <p:cBhvr>
                                        <p:cTn id="46" dur="500"/>
                                        <p:tgtEl>
                                          <p:spTgt spid="6">
                                            <p:txEl>
                                              <p:pRg st="15" end="1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16" end="16"/>
                                            </p:txEl>
                                          </p:spTgt>
                                        </p:tgtEl>
                                        <p:attrNameLst>
                                          <p:attrName>style.visibility</p:attrName>
                                        </p:attrNameLst>
                                      </p:cBhvr>
                                      <p:to>
                                        <p:strVal val="visible"/>
                                      </p:to>
                                    </p:set>
                                    <p:animEffect transition="in" filter="fade">
                                      <p:cBhvr>
                                        <p:cTn id="51" dur="500"/>
                                        <p:tgtEl>
                                          <p:spTgt spid="6">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
                                            <p:txEl>
                                              <p:pRg st="17" end="17"/>
                                            </p:txEl>
                                          </p:spTgt>
                                        </p:tgtEl>
                                        <p:attrNameLst>
                                          <p:attrName>style.visibility</p:attrName>
                                        </p:attrNameLst>
                                      </p:cBhvr>
                                      <p:to>
                                        <p:strVal val="visible"/>
                                      </p:to>
                                    </p:set>
                                    <p:animEffect transition="in" filter="fade">
                                      <p:cBhvr>
                                        <p:cTn id="54" dur="500"/>
                                        <p:tgtEl>
                                          <p:spTgt spid="6">
                                            <p:txEl>
                                              <p:pRg st="17" end="1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6">
                                            <p:txEl>
                                              <p:pRg st="18" end="18"/>
                                            </p:txEl>
                                          </p:spTgt>
                                        </p:tgtEl>
                                        <p:attrNameLst>
                                          <p:attrName>style.visibility</p:attrName>
                                        </p:attrNameLst>
                                      </p:cBhvr>
                                      <p:to>
                                        <p:strVal val="visible"/>
                                      </p:to>
                                    </p:set>
                                    <p:animEffect transition="in" filter="fade">
                                      <p:cBhvr>
                                        <p:cTn id="57" dur="500"/>
                                        <p:tgtEl>
                                          <p:spTgt spid="6">
                                            <p:txEl>
                                              <p:pRg st="18" end="1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6">
                                            <p:txEl>
                                              <p:pRg st="19" end="19"/>
                                            </p:txEl>
                                          </p:spTgt>
                                        </p:tgtEl>
                                        <p:attrNameLst>
                                          <p:attrName>style.visibility</p:attrName>
                                        </p:attrNameLst>
                                      </p:cBhvr>
                                      <p:to>
                                        <p:strVal val="visible"/>
                                      </p:to>
                                    </p:set>
                                    <p:animEffect transition="in" filter="fade">
                                      <p:cBhvr>
                                        <p:cTn id="60"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5570-FFDE-4208-A5CE-724102BD94BC}"/>
              </a:ext>
            </a:extLst>
          </p:cNvPr>
          <p:cNvSpPr>
            <a:spLocks noGrp="1"/>
          </p:cNvSpPr>
          <p:nvPr>
            <p:ph type="title"/>
          </p:nvPr>
        </p:nvSpPr>
        <p:spPr/>
        <p:txBody>
          <a:bodyPr/>
          <a:lstStyle/>
          <a:p>
            <a:r>
              <a:rPr lang="en-US" dirty="0"/>
              <a:t>Navigation (step 8)</a:t>
            </a:r>
          </a:p>
        </p:txBody>
      </p:sp>
      <p:sp>
        <p:nvSpPr>
          <p:cNvPr id="4" name="Slide Number Placeholder 3">
            <a:extLst>
              <a:ext uri="{FF2B5EF4-FFF2-40B4-BE49-F238E27FC236}">
                <a16:creationId xmlns:a16="http://schemas.microsoft.com/office/drawing/2014/main" id="{A84C0A89-0C1C-4D13-9502-53339BFE360B}"/>
              </a:ext>
            </a:extLst>
          </p:cNvPr>
          <p:cNvSpPr>
            <a:spLocks noGrp="1"/>
          </p:cNvSpPr>
          <p:nvPr>
            <p:ph type="sldNum" sz="quarter" idx="12"/>
          </p:nvPr>
        </p:nvSpPr>
        <p:spPr/>
        <p:txBody>
          <a:bodyPr/>
          <a:lstStyle/>
          <a:p>
            <a:fld id="{B9EA2576-3992-4A7D-AC41-AC0E2BE3E45F}" type="slidenum">
              <a:rPr lang="en-US" smtClean="0"/>
              <a:pPr/>
              <a:t>21</a:t>
            </a:fld>
            <a:endParaRPr lang="en-US" dirty="0"/>
          </a:p>
        </p:txBody>
      </p:sp>
      <p:sp>
        <p:nvSpPr>
          <p:cNvPr id="5" name="Rectangle 4">
            <a:extLst>
              <a:ext uri="{FF2B5EF4-FFF2-40B4-BE49-F238E27FC236}">
                <a16:creationId xmlns:a16="http://schemas.microsoft.com/office/drawing/2014/main" id="{AB8EC0DC-B4B3-4C8E-A5FA-A74589AE0C05}"/>
              </a:ext>
            </a:extLst>
          </p:cNvPr>
          <p:cNvSpPr/>
          <p:nvPr/>
        </p:nvSpPr>
        <p:spPr>
          <a:xfrm>
            <a:off x="533400" y="779722"/>
            <a:ext cx="5638800" cy="1673279"/>
          </a:xfrm>
          <a:prstGeom prst="rect">
            <a:avLst/>
          </a:prstGeom>
        </p:spPr>
        <p:txBody>
          <a:bodyPr wrap="square">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008080"/>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ul</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href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"index.html"</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Home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"selected"</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href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"blog.html"</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Blog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href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href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Holidays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ul</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008080"/>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14C47CA-F1BE-45AF-B1C8-927D8C55E713}"/>
              </a:ext>
            </a:extLst>
          </p:cNvPr>
          <p:cNvPicPr>
            <a:picLocks noChangeAspect="1"/>
          </p:cNvPicPr>
          <p:nvPr/>
        </p:nvPicPr>
        <p:blipFill>
          <a:blip r:embed="rId2"/>
          <a:stretch>
            <a:fillRect/>
          </a:stretch>
        </p:blipFill>
        <p:spPr>
          <a:xfrm>
            <a:off x="5334000" y="1830844"/>
            <a:ext cx="3210070" cy="3011824"/>
          </a:xfrm>
          <a:prstGeom prst="rect">
            <a:avLst/>
          </a:prstGeom>
          <a:ln>
            <a:solidFill>
              <a:schemeClr val="tx2"/>
            </a:solidFill>
          </a:ln>
        </p:spPr>
      </p:pic>
      <p:pic>
        <p:nvPicPr>
          <p:cNvPr id="8" name="Picture 7">
            <a:extLst>
              <a:ext uri="{FF2B5EF4-FFF2-40B4-BE49-F238E27FC236}">
                <a16:creationId xmlns:a16="http://schemas.microsoft.com/office/drawing/2014/main" id="{BB297016-DA56-4E5B-84FB-3971BADDA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995" y="2227728"/>
            <a:ext cx="3286270" cy="2614940"/>
          </a:xfrm>
          <a:prstGeom prst="rect">
            <a:avLst/>
          </a:prstGeom>
        </p:spPr>
      </p:pic>
    </p:spTree>
    <p:extLst>
      <p:ext uri="{BB962C8B-B14F-4D97-AF65-F5344CB8AC3E}">
        <p14:creationId xmlns:p14="http://schemas.microsoft.com/office/powerpoint/2010/main" val="390951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fade">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5570-FFDE-4208-A5CE-724102BD94BC}"/>
              </a:ext>
            </a:extLst>
          </p:cNvPr>
          <p:cNvSpPr>
            <a:spLocks noGrp="1"/>
          </p:cNvSpPr>
          <p:nvPr>
            <p:ph type="title"/>
          </p:nvPr>
        </p:nvSpPr>
        <p:spPr/>
        <p:txBody>
          <a:bodyPr/>
          <a:lstStyle/>
          <a:p>
            <a:r>
              <a:rPr lang="en-US" dirty="0"/>
              <a:t>Navigation (step 8)</a:t>
            </a:r>
          </a:p>
        </p:txBody>
      </p:sp>
      <p:sp>
        <p:nvSpPr>
          <p:cNvPr id="4" name="Slide Number Placeholder 3">
            <a:extLst>
              <a:ext uri="{FF2B5EF4-FFF2-40B4-BE49-F238E27FC236}">
                <a16:creationId xmlns:a16="http://schemas.microsoft.com/office/drawing/2014/main" id="{A84C0A89-0C1C-4D13-9502-53339BFE360B}"/>
              </a:ext>
            </a:extLst>
          </p:cNvPr>
          <p:cNvSpPr>
            <a:spLocks noGrp="1"/>
          </p:cNvSpPr>
          <p:nvPr>
            <p:ph type="sldNum" sz="quarter" idx="12"/>
          </p:nvPr>
        </p:nvSpPr>
        <p:spPr/>
        <p:txBody>
          <a:bodyPr/>
          <a:lstStyle/>
          <a:p>
            <a:fld id="{B9EA2576-3992-4A7D-AC41-AC0E2BE3E45F}" type="slidenum">
              <a:rPr lang="en-US" smtClean="0"/>
              <a:pPr/>
              <a:t>22</a:t>
            </a:fld>
            <a:endParaRPr lang="en-US" dirty="0"/>
          </a:p>
        </p:txBody>
      </p:sp>
      <p:sp>
        <p:nvSpPr>
          <p:cNvPr id="5" name="Rectangle 4">
            <a:extLst>
              <a:ext uri="{FF2B5EF4-FFF2-40B4-BE49-F238E27FC236}">
                <a16:creationId xmlns:a16="http://schemas.microsoft.com/office/drawing/2014/main" id="{AB8EC0DC-B4B3-4C8E-A5FA-A74589AE0C05}"/>
              </a:ext>
            </a:extLst>
          </p:cNvPr>
          <p:cNvSpPr/>
          <p:nvPr/>
        </p:nvSpPr>
        <p:spPr>
          <a:xfrm>
            <a:off x="152400" y="356039"/>
            <a:ext cx="5638800" cy="1673279"/>
          </a:xfrm>
          <a:prstGeom prst="rect">
            <a:avLst/>
          </a:prstGeom>
        </p:spPr>
        <p:txBody>
          <a:bodyPr wrap="square">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008080"/>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ul</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href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"index.html"</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Home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"selected"</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href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"blog.html"</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Blog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href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href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Holidays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ul</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008080"/>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C07AC18-DCFA-4511-A13D-366EC1831425}"/>
              </a:ext>
            </a:extLst>
          </p:cNvPr>
          <p:cNvSpPr/>
          <p:nvPr/>
        </p:nvSpPr>
        <p:spPr>
          <a:xfrm>
            <a:off x="5996152" y="1344185"/>
            <a:ext cx="3048000" cy="3600986"/>
          </a:xfrm>
          <a:prstGeom prst="rect">
            <a:avLst/>
          </a:prstGeom>
        </p:spPr>
        <p:txBody>
          <a:bodyPr wrap="square">
            <a:spAutoFit/>
          </a:bodyPr>
          <a:lstStyle/>
          <a:p>
            <a:r>
              <a:rPr lang="en-US" sz="1200" b="1" dirty="0" err="1">
                <a:solidFill>
                  <a:srgbClr val="3F7F7F"/>
                </a:solidFill>
                <a:latin typeface="Consolas" panose="020B0609020204030204" pitchFamily="49" charset="0"/>
              </a:rPr>
              <a:t>ul</a:t>
            </a:r>
            <a:r>
              <a:rPr lang="en-US" sz="1200" b="1" dirty="0">
                <a:solidFill>
                  <a:srgbClr val="3F7F7F"/>
                </a:solidFill>
                <a:latin typeface="Consolas" panose="020B0609020204030204" pitchFamily="49" charset="0"/>
              </a:rPr>
              <a:t> </a:t>
            </a:r>
            <a:r>
              <a:rPr lang="en-US" sz="1200" b="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list-style-type</a:t>
            </a:r>
            <a:r>
              <a:rPr lang="en-US" sz="1200" dirty="0">
                <a:solidFill>
                  <a:srgbClr val="000000"/>
                </a:solidFill>
                <a:latin typeface="Consolas" panose="020B0609020204030204" pitchFamily="49" charset="0"/>
              </a:rPr>
              <a:t>: </a:t>
            </a:r>
            <a:r>
              <a:rPr lang="en-US" sz="1200" i="1" dirty="0">
                <a:solidFill>
                  <a:srgbClr val="2A00E1"/>
                </a:solidFill>
                <a:latin typeface="Consolas" panose="020B0609020204030204" pitchFamily="49" charset="0"/>
              </a:rPr>
              <a:t>none</a:t>
            </a:r>
            <a:r>
              <a:rPr lang="en-US" sz="1200" i="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padding</a:t>
            </a:r>
            <a:r>
              <a:rPr lang="en-US" sz="1200" dirty="0">
                <a:solidFill>
                  <a:srgbClr val="000000"/>
                </a:solidFill>
                <a:latin typeface="Consolas" panose="020B0609020204030204" pitchFamily="49" charset="0"/>
              </a:rPr>
              <a:t>:</a:t>
            </a:r>
            <a:r>
              <a:rPr lang="en-US" sz="1200" i="1" dirty="0">
                <a:solidFill>
                  <a:srgbClr val="2A00E1"/>
                </a:solidFill>
                <a:latin typeface="Consolas" panose="020B0609020204030204" pitchFamily="49" charset="0"/>
              </a:rPr>
              <a:t>10px</a:t>
            </a:r>
            <a:r>
              <a:rPr lang="en-US" sz="1200" i="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margin</a:t>
            </a:r>
            <a:r>
              <a:rPr lang="en-US" sz="1200" dirty="0">
                <a:solidFill>
                  <a:srgbClr val="000000"/>
                </a:solidFill>
                <a:latin typeface="Consolas" panose="020B0609020204030204" pitchFamily="49" charset="0"/>
              </a:rPr>
              <a:t>:</a:t>
            </a:r>
            <a:r>
              <a:rPr lang="en-US" sz="1200" i="1" dirty="0">
                <a:solidFill>
                  <a:srgbClr val="2A00E1"/>
                </a:solidFill>
                <a:latin typeface="Consolas" panose="020B0609020204030204" pitchFamily="49" charset="0"/>
              </a:rPr>
              <a:t>0px</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p>
          <a:p>
            <a:r>
              <a:rPr lang="en-US" sz="1200" b="1" dirty="0" err="1">
                <a:solidFill>
                  <a:srgbClr val="3F7F7F"/>
                </a:solidFill>
                <a:latin typeface="Consolas" panose="020B0609020204030204" pitchFamily="49" charset="0"/>
              </a:rPr>
              <a:t>ul</a:t>
            </a:r>
            <a:r>
              <a:rPr lang="en-US" sz="1200" b="1" dirty="0">
                <a:solidFill>
                  <a:srgbClr val="3F7F7F"/>
                </a:solidFill>
                <a:latin typeface="Consolas" panose="020B0609020204030204" pitchFamily="49" charset="0"/>
              </a:rPr>
              <a:t> li </a:t>
            </a:r>
            <a:r>
              <a:rPr lang="en-US" sz="1200" b="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display</a:t>
            </a:r>
            <a:r>
              <a:rPr lang="en-US" sz="1200" dirty="0">
                <a:solidFill>
                  <a:srgbClr val="000000"/>
                </a:solidFill>
                <a:latin typeface="Consolas" panose="020B0609020204030204" pitchFamily="49" charset="0"/>
              </a:rPr>
              <a:t>: </a:t>
            </a:r>
            <a:r>
              <a:rPr lang="en-US" sz="1200" i="1" dirty="0">
                <a:solidFill>
                  <a:srgbClr val="2A00E1"/>
                </a:solidFill>
                <a:latin typeface="Consolas" panose="020B0609020204030204" pitchFamily="49" charset="0"/>
              </a:rPr>
              <a:t>inline</a:t>
            </a:r>
            <a:r>
              <a:rPr lang="en-US" sz="1200" i="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padding</a:t>
            </a:r>
            <a:r>
              <a:rPr lang="en-US" sz="1200" dirty="0">
                <a:solidFill>
                  <a:srgbClr val="000000"/>
                </a:solidFill>
                <a:latin typeface="Consolas" panose="020B0609020204030204" pitchFamily="49" charset="0"/>
              </a:rPr>
              <a:t>: </a:t>
            </a:r>
            <a:r>
              <a:rPr lang="en-US" sz="1200" i="1" dirty="0">
                <a:solidFill>
                  <a:srgbClr val="2A00E1"/>
                </a:solidFill>
                <a:latin typeface="Consolas" panose="020B0609020204030204" pitchFamily="49" charset="0"/>
              </a:rPr>
              <a:t>10px</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p>
          <a:p>
            <a:r>
              <a:rPr lang="en-US" sz="1200" b="1" dirty="0" err="1">
                <a:solidFill>
                  <a:srgbClr val="3F7F7F"/>
                </a:solidFill>
                <a:latin typeface="Consolas" panose="020B0609020204030204" pitchFamily="49" charset="0"/>
              </a:rPr>
              <a:t>ul</a:t>
            </a:r>
            <a:r>
              <a:rPr lang="en-US" sz="1200" b="1" dirty="0">
                <a:solidFill>
                  <a:srgbClr val="3F7F7F"/>
                </a:solidFill>
                <a:latin typeface="Consolas" panose="020B0609020204030204" pitchFamily="49" charset="0"/>
              </a:rPr>
              <a:t> </a:t>
            </a:r>
            <a:r>
              <a:rPr lang="en-US" sz="1200" b="1" dirty="0" err="1">
                <a:solidFill>
                  <a:srgbClr val="3F7F7F"/>
                </a:solidFill>
                <a:latin typeface="Consolas" panose="020B0609020204030204" pitchFamily="49" charset="0"/>
              </a:rPr>
              <a:t>li</a:t>
            </a:r>
            <a:r>
              <a:rPr lang="en-US" sz="1200" b="1" i="1" dirty="0" err="1">
                <a:solidFill>
                  <a:srgbClr val="3F7F7F"/>
                </a:solidFill>
                <a:latin typeface="Consolas" panose="020B0609020204030204" pitchFamily="49" charset="0"/>
              </a:rPr>
              <a:t>.selected</a:t>
            </a:r>
            <a:r>
              <a:rPr lang="en-US" sz="1200" b="1" i="1" dirty="0">
                <a:solidFill>
                  <a:srgbClr val="3F7F7F"/>
                </a:solidFill>
                <a:latin typeface="Consolas" panose="020B0609020204030204" pitchFamily="49" charset="0"/>
              </a:rPr>
              <a:t> </a:t>
            </a:r>
            <a:r>
              <a:rPr lang="en-US" sz="1200" b="1" i="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background-color</a:t>
            </a:r>
            <a:r>
              <a:rPr lang="en-US" sz="1200" dirty="0">
                <a:solidFill>
                  <a:srgbClr val="000000"/>
                </a:solidFill>
                <a:latin typeface="Consolas" panose="020B0609020204030204" pitchFamily="49" charset="0"/>
              </a:rPr>
              <a:t>: </a:t>
            </a:r>
            <a:r>
              <a:rPr lang="en-US" sz="1200" i="1" dirty="0">
                <a:solidFill>
                  <a:srgbClr val="2A00E1"/>
                </a:solidFill>
                <a:latin typeface="Consolas" panose="020B0609020204030204" pitchFamily="49" charset="0"/>
              </a:rPr>
              <a:t>#808080</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it-IT" sz="1200" b="1" dirty="0">
                <a:solidFill>
                  <a:srgbClr val="3F7F7F"/>
                </a:solidFill>
                <a:latin typeface="Consolas" panose="020B0609020204030204" pitchFamily="49" charset="0"/>
              </a:rPr>
              <a:t>ul li a</a:t>
            </a:r>
            <a:r>
              <a:rPr lang="it-IT" sz="1200" b="1" i="1" dirty="0">
                <a:solidFill>
                  <a:srgbClr val="3F7F7F"/>
                </a:solidFill>
                <a:latin typeface="Consolas" panose="020B0609020204030204" pitchFamily="49" charset="0"/>
              </a:rPr>
              <a:t>:link, ul li a:visited </a:t>
            </a:r>
            <a:r>
              <a:rPr lang="it-IT" sz="1200" b="1" i="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color</a:t>
            </a:r>
            <a:r>
              <a:rPr lang="en-US" sz="1200" dirty="0">
                <a:solidFill>
                  <a:srgbClr val="000000"/>
                </a:solidFill>
                <a:latin typeface="Consolas" panose="020B0609020204030204" pitchFamily="49" charset="0"/>
              </a:rPr>
              <a:t>: </a:t>
            </a:r>
            <a:r>
              <a:rPr lang="en-US" sz="1200" i="1" dirty="0">
                <a:solidFill>
                  <a:srgbClr val="2A00E1"/>
                </a:solidFill>
                <a:latin typeface="Consolas" panose="020B0609020204030204" pitchFamily="49" charset="0"/>
              </a:rPr>
              <a:t>#F01941</a:t>
            </a:r>
            <a:r>
              <a:rPr lang="en-US" sz="1200" i="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text-decoration</a:t>
            </a:r>
            <a:r>
              <a:rPr lang="en-US" sz="1200" dirty="0">
                <a:solidFill>
                  <a:srgbClr val="000000"/>
                </a:solidFill>
                <a:latin typeface="Consolas" panose="020B0609020204030204" pitchFamily="49" charset="0"/>
              </a:rPr>
              <a:t>: </a:t>
            </a:r>
            <a:r>
              <a:rPr lang="en-US" sz="1200" i="1" dirty="0">
                <a:solidFill>
                  <a:srgbClr val="2A00E1"/>
                </a:solidFill>
                <a:latin typeface="Consolas" panose="020B0609020204030204" pitchFamily="49" charset="0"/>
              </a:rPr>
              <a:t>none</a:t>
            </a:r>
            <a:r>
              <a:rPr lang="en-US" sz="1200" i="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a:t>
            </a:r>
            <a:r>
              <a:rPr lang="en-US" sz="1200" dirty="0" err="1">
                <a:solidFill>
                  <a:srgbClr val="7F007F"/>
                </a:solidFill>
                <a:latin typeface="Consolas" panose="020B0609020204030204" pitchFamily="49" charset="0"/>
              </a:rPr>
              <a:t>font-weight</a:t>
            </a:r>
            <a:r>
              <a:rPr lang="en-US" sz="1200" dirty="0" err="1">
                <a:solidFill>
                  <a:srgbClr val="000000"/>
                </a:solidFill>
                <a:latin typeface="Consolas" panose="020B0609020204030204" pitchFamily="49" charset="0"/>
              </a:rPr>
              <a:t>:</a:t>
            </a:r>
            <a:r>
              <a:rPr lang="en-US" sz="1200" i="1" dirty="0" err="1">
                <a:solidFill>
                  <a:srgbClr val="2A00E1"/>
                </a:solidFill>
                <a:latin typeface="Consolas" panose="020B0609020204030204" pitchFamily="49" charset="0"/>
              </a:rPr>
              <a:t>bold</a:t>
            </a:r>
            <a:r>
              <a:rPr lang="en-US" sz="1200" i="1" dirty="0">
                <a:solidFill>
                  <a:srgbClr val="000000"/>
                </a:solidFill>
                <a:latin typeface="Consolas" panose="020B0609020204030204" pitchFamily="49" charset="0"/>
              </a:rPr>
              <a:t>;</a:t>
            </a:r>
          </a:p>
          <a:p>
            <a:r>
              <a:rPr lang="en-US" sz="1200" dirty="0">
                <a:solidFill>
                  <a:srgbClr val="7F007F"/>
                </a:solidFill>
                <a:latin typeface="Consolas" panose="020B0609020204030204" pitchFamily="49" charset="0"/>
              </a:rPr>
              <a:t>    </a:t>
            </a:r>
            <a:r>
              <a:rPr lang="en-US" sz="1200" dirty="0" err="1">
                <a:solidFill>
                  <a:srgbClr val="7F007F"/>
                </a:solidFill>
                <a:latin typeface="Consolas" panose="020B0609020204030204" pitchFamily="49" charset="0"/>
              </a:rPr>
              <a:t>text-transform</a:t>
            </a:r>
            <a:r>
              <a:rPr lang="en-US" sz="1200" dirty="0" err="1">
                <a:solidFill>
                  <a:srgbClr val="000000"/>
                </a:solidFill>
                <a:latin typeface="Consolas" panose="020B0609020204030204" pitchFamily="49" charset="0"/>
              </a:rPr>
              <a:t>:</a:t>
            </a:r>
            <a:r>
              <a:rPr lang="en-US" sz="1200" i="1" dirty="0" err="1">
                <a:solidFill>
                  <a:srgbClr val="2A00E1"/>
                </a:solidFill>
                <a:latin typeface="Consolas" panose="020B0609020204030204" pitchFamily="49" charset="0"/>
              </a:rPr>
              <a:t>uppercase</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endParaRPr lang="en-US" sz="1200" dirty="0"/>
          </a:p>
        </p:txBody>
      </p:sp>
      <p:pic>
        <p:nvPicPr>
          <p:cNvPr id="8" name="Picture 7">
            <a:extLst>
              <a:ext uri="{FF2B5EF4-FFF2-40B4-BE49-F238E27FC236}">
                <a16:creationId xmlns:a16="http://schemas.microsoft.com/office/drawing/2014/main" id="{8F8CFE36-426E-43B8-84EE-C46523BC2C99}"/>
              </a:ext>
            </a:extLst>
          </p:cNvPr>
          <p:cNvPicPr>
            <a:picLocks noChangeAspect="1"/>
          </p:cNvPicPr>
          <p:nvPr/>
        </p:nvPicPr>
        <p:blipFill>
          <a:blip r:embed="rId2"/>
          <a:stretch>
            <a:fillRect/>
          </a:stretch>
        </p:blipFill>
        <p:spPr>
          <a:xfrm>
            <a:off x="1447800" y="1789641"/>
            <a:ext cx="3951586" cy="2891404"/>
          </a:xfrm>
          <a:prstGeom prst="rect">
            <a:avLst/>
          </a:prstGeom>
          <a:ln>
            <a:solidFill>
              <a:schemeClr val="tx2"/>
            </a:solidFill>
          </a:ln>
        </p:spPr>
      </p:pic>
    </p:spTree>
    <p:extLst>
      <p:ext uri="{BB962C8B-B14F-4D97-AF65-F5344CB8AC3E}">
        <p14:creationId xmlns:p14="http://schemas.microsoft.com/office/powerpoint/2010/main" val="240115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fade">
                                      <p:cBhvr>
                                        <p:cTn id="38" dur="500"/>
                                        <p:tgtEl>
                                          <p:spTgt spid="7">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animEffect transition="in" filter="fade">
                                      <p:cBhvr>
                                        <p:cTn id="41" dur="500"/>
                                        <p:tgtEl>
                                          <p:spTgt spid="7">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fade">
                                      <p:cBhvr>
                                        <p:cTn id="44" dur="500"/>
                                        <p:tgtEl>
                                          <p:spTgt spid="7">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13" end="13"/>
                                            </p:txEl>
                                          </p:spTgt>
                                        </p:tgtEl>
                                        <p:attrNameLst>
                                          <p:attrName>style.visibility</p:attrName>
                                        </p:attrNameLst>
                                      </p:cBhvr>
                                      <p:to>
                                        <p:strVal val="visible"/>
                                      </p:to>
                                    </p:set>
                                    <p:animEffect transition="in" filter="fade">
                                      <p:cBhvr>
                                        <p:cTn id="49" dur="500"/>
                                        <p:tgtEl>
                                          <p:spTgt spid="7">
                                            <p:txEl>
                                              <p:pRg st="13" end="1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4" end="14"/>
                                            </p:txEl>
                                          </p:spTgt>
                                        </p:tgtEl>
                                        <p:attrNameLst>
                                          <p:attrName>style.visibility</p:attrName>
                                        </p:attrNameLst>
                                      </p:cBhvr>
                                      <p:to>
                                        <p:strVal val="visible"/>
                                      </p:to>
                                    </p:set>
                                    <p:animEffect transition="in" filter="fade">
                                      <p:cBhvr>
                                        <p:cTn id="52" dur="500"/>
                                        <p:tgtEl>
                                          <p:spTgt spid="7">
                                            <p:txEl>
                                              <p:pRg st="14" end="1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
                                            <p:txEl>
                                              <p:pRg st="15" end="15"/>
                                            </p:txEl>
                                          </p:spTgt>
                                        </p:tgtEl>
                                        <p:attrNameLst>
                                          <p:attrName>style.visibility</p:attrName>
                                        </p:attrNameLst>
                                      </p:cBhvr>
                                      <p:to>
                                        <p:strVal val="visible"/>
                                      </p:to>
                                    </p:set>
                                    <p:animEffect transition="in" filter="fade">
                                      <p:cBhvr>
                                        <p:cTn id="55" dur="500"/>
                                        <p:tgtEl>
                                          <p:spTgt spid="7">
                                            <p:txEl>
                                              <p:pRg st="15" end="1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16" end="16"/>
                                            </p:txEl>
                                          </p:spTgt>
                                        </p:tgtEl>
                                        <p:attrNameLst>
                                          <p:attrName>style.visibility</p:attrName>
                                        </p:attrNameLst>
                                      </p:cBhvr>
                                      <p:to>
                                        <p:strVal val="visible"/>
                                      </p:to>
                                    </p:set>
                                    <p:animEffect transition="in" filter="fade">
                                      <p:cBhvr>
                                        <p:cTn id="58" dur="500"/>
                                        <p:tgtEl>
                                          <p:spTgt spid="7">
                                            <p:txEl>
                                              <p:pRg st="16" end="16"/>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animEffect transition="in" filter="fade">
                                      <p:cBhvr>
                                        <p:cTn id="61" dur="500"/>
                                        <p:tgtEl>
                                          <p:spTgt spid="7">
                                            <p:txEl>
                                              <p:pRg st="17" end="17"/>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
                                            <p:txEl>
                                              <p:pRg st="18" end="18"/>
                                            </p:txEl>
                                          </p:spTgt>
                                        </p:tgtEl>
                                        <p:attrNameLst>
                                          <p:attrName>style.visibility</p:attrName>
                                        </p:attrNameLst>
                                      </p:cBhvr>
                                      <p:to>
                                        <p:strVal val="visible"/>
                                      </p:to>
                                    </p:set>
                                    <p:animEffect transition="in" filter="fade">
                                      <p:cBhvr>
                                        <p:cTn id="64" dur="500"/>
                                        <p:tgtEl>
                                          <p:spTgt spid="7">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A3D12-1796-4004-9C8C-828FE33B1438}"/>
              </a:ext>
            </a:extLst>
          </p:cNvPr>
          <p:cNvSpPr>
            <a:spLocks noGrp="1"/>
          </p:cNvSpPr>
          <p:nvPr>
            <p:ph type="title"/>
          </p:nvPr>
        </p:nvSpPr>
        <p:spPr>
          <a:xfrm>
            <a:off x="76202" y="162386"/>
            <a:ext cx="3581400" cy="609600"/>
          </a:xfrm>
        </p:spPr>
        <p:txBody>
          <a:bodyPr/>
          <a:lstStyle/>
          <a:p>
            <a:r>
              <a:rPr lang="en-US" dirty="0"/>
              <a:t>Final Content</a:t>
            </a:r>
          </a:p>
        </p:txBody>
      </p:sp>
      <p:sp>
        <p:nvSpPr>
          <p:cNvPr id="4" name="Slide Number Placeholder 3">
            <a:extLst>
              <a:ext uri="{FF2B5EF4-FFF2-40B4-BE49-F238E27FC236}">
                <a16:creationId xmlns:a16="http://schemas.microsoft.com/office/drawing/2014/main" id="{3A94B8BD-532A-4EAD-ADE9-2579FEAD0C5A}"/>
              </a:ext>
            </a:extLst>
          </p:cNvPr>
          <p:cNvSpPr>
            <a:spLocks noGrp="1"/>
          </p:cNvSpPr>
          <p:nvPr>
            <p:ph type="sldNum" sz="quarter" idx="12"/>
          </p:nvPr>
        </p:nvSpPr>
        <p:spPr/>
        <p:txBody>
          <a:bodyPr/>
          <a:lstStyle/>
          <a:p>
            <a:fld id="{B9EA2576-3992-4A7D-AC41-AC0E2BE3E45F}" type="slidenum">
              <a:rPr lang="en-US" smtClean="0"/>
              <a:pPr/>
              <a:t>23</a:t>
            </a:fld>
            <a:endParaRPr lang="en-US" dirty="0"/>
          </a:p>
        </p:txBody>
      </p:sp>
      <p:pic>
        <p:nvPicPr>
          <p:cNvPr id="5" name="Picture 4">
            <a:extLst>
              <a:ext uri="{FF2B5EF4-FFF2-40B4-BE49-F238E27FC236}">
                <a16:creationId xmlns:a16="http://schemas.microsoft.com/office/drawing/2014/main" id="{B51D1EA2-E9E2-443C-A88F-488808B1977C}"/>
              </a:ext>
            </a:extLst>
          </p:cNvPr>
          <p:cNvPicPr>
            <a:picLocks noChangeAspect="1"/>
          </p:cNvPicPr>
          <p:nvPr/>
        </p:nvPicPr>
        <p:blipFill>
          <a:blip r:embed="rId2"/>
          <a:stretch>
            <a:fillRect/>
          </a:stretch>
        </p:blipFill>
        <p:spPr>
          <a:xfrm>
            <a:off x="3810001" y="177561"/>
            <a:ext cx="4953000" cy="4776918"/>
          </a:xfrm>
          <a:prstGeom prst="rect">
            <a:avLst/>
          </a:prstGeom>
          <a:ln>
            <a:solidFill>
              <a:schemeClr val="tx2"/>
            </a:solidFill>
          </a:ln>
        </p:spPr>
      </p:pic>
      <p:pic>
        <p:nvPicPr>
          <p:cNvPr id="7" name="Picture 6">
            <a:extLst>
              <a:ext uri="{FF2B5EF4-FFF2-40B4-BE49-F238E27FC236}">
                <a16:creationId xmlns:a16="http://schemas.microsoft.com/office/drawing/2014/main" id="{41C622ED-5B82-4E71-8783-1176F73B7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42" y="1276350"/>
            <a:ext cx="3102460" cy="3109118"/>
          </a:xfrm>
          <a:prstGeom prst="rect">
            <a:avLst/>
          </a:prstGeom>
        </p:spPr>
      </p:pic>
    </p:spTree>
    <p:extLst>
      <p:ext uri="{BB962C8B-B14F-4D97-AF65-F5344CB8AC3E}">
        <p14:creationId xmlns:p14="http://schemas.microsoft.com/office/powerpoint/2010/main" val="935422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6EE98-6CDC-45F6-A561-6EC78277DC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0545" y="971550"/>
            <a:ext cx="3322455" cy="3094037"/>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24</a:t>
            </a:fld>
            <a:endParaRPr lang="en-US" dirty="0"/>
          </a:p>
        </p:txBody>
      </p:sp>
      <p:sp>
        <p:nvSpPr>
          <p:cNvPr id="9" name="Content Placeholder 5"/>
          <p:cNvSpPr txBox="1">
            <a:spLocks/>
          </p:cNvSpPr>
          <p:nvPr/>
        </p:nvSpPr>
        <p:spPr>
          <a:xfrm>
            <a:off x="457200" y="1123950"/>
            <a:ext cx="54864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Find a </a:t>
            </a:r>
            <a:r>
              <a:rPr lang="en-US" dirty="0" err="1"/>
              <a:t>Youtube</a:t>
            </a:r>
            <a:r>
              <a:rPr lang="en-US" dirty="0"/>
              <a:t> video on “how to use a spatula”. Add a blog entry with the video.</a:t>
            </a:r>
          </a:p>
          <a:p>
            <a:r>
              <a:rPr lang="en-US" dirty="0"/>
              <a:t>Replace the sidebar image with “special.gif”, which is an animated GIF pulled from the commercial.</a:t>
            </a: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In the Book</a:t>
            </a:r>
          </a:p>
        </p:txBody>
      </p:sp>
      <p:sp>
        <p:nvSpPr>
          <p:cNvPr id="7" name="Content Placeholder 6"/>
          <p:cNvSpPr>
            <a:spLocks noGrp="1"/>
          </p:cNvSpPr>
          <p:nvPr>
            <p:ph idx="1"/>
          </p:nvPr>
        </p:nvSpPr>
        <p:spPr>
          <a:xfrm>
            <a:off x="457200" y="1123950"/>
            <a:ext cx="8534400" cy="38100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3</a:t>
            </a:fld>
            <a:endParaRPr lang="en-US" dirty="0"/>
          </a:p>
        </p:txBody>
      </p:sp>
      <p:pic>
        <p:nvPicPr>
          <p:cNvPr id="3" name="Picture 2"/>
          <p:cNvPicPr>
            <a:picLocks noChangeAspect="1"/>
          </p:cNvPicPr>
          <p:nvPr/>
        </p:nvPicPr>
        <p:blipFill>
          <a:blip r:embed="rId3"/>
          <a:stretch>
            <a:fillRect/>
          </a:stretch>
        </p:blipFill>
        <p:spPr>
          <a:xfrm>
            <a:off x="5257800" y="901378"/>
            <a:ext cx="3155383" cy="3647762"/>
          </a:xfrm>
          <a:prstGeom prst="rect">
            <a:avLst/>
          </a:prstGeom>
        </p:spPr>
      </p:pic>
      <p:sp>
        <p:nvSpPr>
          <p:cNvPr id="4" name="TextBox 3"/>
          <p:cNvSpPr txBox="1"/>
          <p:nvPr/>
        </p:nvSpPr>
        <p:spPr>
          <a:xfrm>
            <a:off x="663522" y="1349697"/>
            <a:ext cx="3746714" cy="954107"/>
          </a:xfrm>
          <a:prstGeom prst="rect">
            <a:avLst/>
          </a:prstGeom>
          <a:noFill/>
        </p:spPr>
        <p:txBody>
          <a:bodyPr wrap="square" rtlCol="0">
            <a:spAutoFit/>
          </a:bodyPr>
          <a:lstStyle/>
          <a:p>
            <a:r>
              <a:rPr lang="en-US" sz="3200" b="1" dirty="0">
                <a:solidFill>
                  <a:schemeClr val="tx2">
                    <a:lumMod val="75000"/>
                  </a:schemeClr>
                </a:solidFill>
              </a:rPr>
              <a:t>Chapter 12:</a:t>
            </a:r>
          </a:p>
          <a:p>
            <a:r>
              <a:rPr lang="en-US" sz="2400" b="1" dirty="0">
                <a:solidFill>
                  <a:schemeClr val="tx2">
                    <a:lumMod val="75000"/>
                  </a:schemeClr>
                </a:solidFill>
              </a:rPr>
              <a:t>    </a:t>
            </a:r>
            <a:r>
              <a:rPr lang="en-US" sz="2400" dirty="0">
                <a:solidFill>
                  <a:schemeClr val="tx2">
                    <a:lumMod val="75000"/>
                  </a:schemeClr>
                </a:solidFill>
              </a:rPr>
              <a:t>Modern HTML</a:t>
            </a:r>
          </a:p>
        </p:txBody>
      </p:sp>
    </p:spTree>
    <p:extLst>
      <p:ext uri="{BB962C8B-B14F-4D97-AF65-F5344CB8AC3E}">
        <p14:creationId xmlns:p14="http://schemas.microsoft.com/office/powerpoint/2010/main" val="102491889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9274-FBD4-4982-B531-98F5C8FE8317}"/>
              </a:ext>
            </a:extLst>
          </p:cNvPr>
          <p:cNvSpPr>
            <a:spLocks noGrp="1"/>
          </p:cNvSpPr>
          <p:nvPr>
            <p:ph type="title"/>
          </p:nvPr>
        </p:nvSpPr>
        <p:spPr>
          <a:xfrm>
            <a:off x="2209800" y="57151"/>
            <a:ext cx="6858000" cy="609600"/>
          </a:xfrm>
        </p:spPr>
        <p:txBody>
          <a:bodyPr/>
          <a:lstStyle/>
          <a:p>
            <a:r>
              <a:rPr lang="en-US" dirty="0"/>
              <a:t>Spatula City (Blog)</a:t>
            </a:r>
          </a:p>
        </p:txBody>
      </p:sp>
      <p:sp>
        <p:nvSpPr>
          <p:cNvPr id="4" name="Slide Number Placeholder 3">
            <a:extLst>
              <a:ext uri="{FF2B5EF4-FFF2-40B4-BE49-F238E27FC236}">
                <a16:creationId xmlns:a16="http://schemas.microsoft.com/office/drawing/2014/main" id="{C76A3EAB-AC4C-48B2-85C5-7FA2F0977C14}"/>
              </a:ext>
            </a:extLst>
          </p:cNvPr>
          <p:cNvSpPr>
            <a:spLocks noGrp="1"/>
          </p:cNvSpPr>
          <p:nvPr>
            <p:ph type="sldNum" sz="quarter" idx="12"/>
          </p:nvPr>
        </p:nvSpPr>
        <p:spPr/>
        <p:txBody>
          <a:bodyPr/>
          <a:lstStyle/>
          <a:p>
            <a:fld id="{B9EA2576-3992-4A7D-AC41-AC0E2BE3E45F}" type="slidenum">
              <a:rPr lang="en-US" smtClean="0"/>
              <a:pPr/>
              <a:t>4</a:t>
            </a:fld>
            <a:endParaRPr lang="en-US" dirty="0"/>
          </a:p>
        </p:txBody>
      </p:sp>
      <p:pic>
        <p:nvPicPr>
          <p:cNvPr id="1028" name="Picture 4" descr="Image result for spatula city">
            <a:extLst>
              <a:ext uri="{FF2B5EF4-FFF2-40B4-BE49-F238E27FC236}">
                <a16:creationId xmlns:a16="http://schemas.microsoft.com/office/drawing/2014/main" id="{FC671D37-7AAA-4482-865C-090CCE382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5750"/>
            <a:ext cx="2486137" cy="1781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C8E9FB-1761-4171-906E-D21118157FF7}"/>
              </a:ext>
            </a:extLst>
          </p:cNvPr>
          <p:cNvSpPr txBox="1"/>
          <p:nvPr/>
        </p:nvSpPr>
        <p:spPr>
          <a:xfrm>
            <a:off x="2867137" y="863839"/>
            <a:ext cx="1981200" cy="738664"/>
          </a:xfrm>
          <a:prstGeom prst="rect">
            <a:avLst/>
          </a:prstGeom>
          <a:noFill/>
        </p:spPr>
        <p:txBody>
          <a:bodyPr wrap="square" rtlCol="0">
            <a:spAutoFit/>
          </a:bodyPr>
          <a:lstStyle/>
          <a:p>
            <a:r>
              <a:rPr lang="en-US" sz="2400" b="1" dirty="0">
                <a:solidFill>
                  <a:schemeClr val="accent1"/>
                </a:solidFill>
              </a:rPr>
              <a:t>UHF (1989)</a:t>
            </a:r>
          </a:p>
          <a:p>
            <a:r>
              <a:rPr lang="en-US" dirty="0">
                <a:solidFill>
                  <a:schemeClr val="accent1"/>
                </a:solidFill>
              </a:rPr>
              <a:t>‘Weird Al’ </a:t>
            </a:r>
            <a:r>
              <a:rPr lang="en-US" dirty="0" err="1">
                <a:solidFill>
                  <a:schemeClr val="accent1"/>
                </a:solidFill>
              </a:rPr>
              <a:t>Yankovic</a:t>
            </a:r>
            <a:endParaRPr lang="en-US" dirty="0">
              <a:solidFill>
                <a:schemeClr val="accent1"/>
              </a:solidFill>
            </a:endParaRPr>
          </a:p>
        </p:txBody>
      </p:sp>
      <p:sp>
        <p:nvSpPr>
          <p:cNvPr id="6" name="Rectangle 5">
            <a:extLst>
              <a:ext uri="{FF2B5EF4-FFF2-40B4-BE49-F238E27FC236}">
                <a16:creationId xmlns:a16="http://schemas.microsoft.com/office/drawing/2014/main" id="{77162FB4-BFE6-41C4-99C1-7F6BCAE8E0C1}"/>
              </a:ext>
            </a:extLst>
          </p:cNvPr>
          <p:cNvSpPr/>
          <p:nvPr/>
        </p:nvSpPr>
        <p:spPr>
          <a:xfrm>
            <a:off x="5491939" y="2004855"/>
            <a:ext cx="2514600" cy="457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3AF253-4E20-4029-8B8A-C0DAC26261CA}"/>
              </a:ext>
            </a:extLst>
          </p:cNvPr>
          <p:cNvSpPr/>
          <p:nvPr/>
        </p:nvSpPr>
        <p:spPr>
          <a:xfrm>
            <a:off x="5491939" y="2538255"/>
            <a:ext cx="2514600" cy="30352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9CFFD60-9245-4F77-9160-9AD0117F041C}"/>
              </a:ext>
            </a:extLst>
          </p:cNvPr>
          <p:cNvSpPr/>
          <p:nvPr/>
        </p:nvSpPr>
        <p:spPr>
          <a:xfrm>
            <a:off x="5499623" y="4440536"/>
            <a:ext cx="25146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3F32B-FE5C-48A9-B11C-B62A36EBB408}"/>
              </a:ext>
            </a:extLst>
          </p:cNvPr>
          <p:cNvSpPr/>
          <p:nvPr/>
        </p:nvSpPr>
        <p:spPr>
          <a:xfrm>
            <a:off x="5491939" y="2910772"/>
            <a:ext cx="609600" cy="1447800"/>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D0C2F9-CAA1-453E-ABB6-D4AECBBD92BF}"/>
              </a:ext>
            </a:extLst>
          </p:cNvPr>
          <p:cNvSpPr/>
          <p:nvPr/>
        </p:nvSpPr>
        <p:spPr>
          <a:xfrm>
            <a:off x="6155007" y="2910772"/>
            <a:ext cx="1177258" cy="1447800"/>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D71603-70D6-4B9F-8C75-C5368DEBFFE1}"/>
              </a:ext>
            </a:extLst>
          </p:cNvPr>
          <p:cNvSpPr/>
          <p:nvPr/>
        </p:nvSpPr>
        <p:spPr>
          <a:xfrm>
            <a:off x="7396939" y="2910772"/>
            <a:ext cx="609600" cy="1447800"/>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AF57D1-556C-4A97-AD38-BF4EE2D7C0E0}"/>
              </a:ext>
            </a:extLst>
          </p:cNvPr>
          <p:cNvSpPr txBox="1"/>
          <p:nvPr/>
        </p:nvSpPr>
        <p:spPr>
          <a:xfrm>
            <a:off x="6172136" y="4463891"/>
            <a:ext cx="1143000" cy="369332"/>
          </a:xfrm>
          <a:prstGeom prst="rect">
            <a:avLst/>
          </a:prstGeom>
          <a:noFill/>
        </p:spPr>
        <p:txBody>
          <a:bodyPr wrap="square" rtlCol="0">
            <a:spAutoFit/>
          </a:bodyPr>
          <a:lstStyle/>
          <a:p>
            <a:pPr algn="ctr"/>
            <a:r>
              <a:rPr lang="en-US" dirty="0">
                <a:solidFill>
                  <a:srgbClr val="C00000"/>
                </a:solidFill>
              </a:rPr>
              <a:t>Footer</a:t>
            </a:r>
          </a:p>
        </p:txBody>
      </p:sp>
      <p:sp>
        <p:nvSpPr>
          <p:cNvPr id="15" name="TextBox 14">
            <a:extLst>
              <a:ext uri="{FF2B5EF4-FFF2-40B4-BE49-F238E27FC236}">
                <a16:creationId xmlns:a16="http://schemas.microsoft.com/office/drawing/2014/main" id="{907B41B6-C01A-413D-B94D-FF0F63252B60}"/>
              </a:ext>
            </a:extLst>
          </p:cNvPr>
          <p:cNvSpPr txBox="1"/>
          <p:nvPr/>
        </p:nvSpPr>
        <p:spPr>
          <a:xfrm>
            <a:off x="6172136" y="2069190"/>
            <a:ext cx="1143000" cy="369332"/>
          </a:xfrm>
          <a:prstGeom prst="rect">
            <a:avLst/>
          </a:prstGeom>
          <a:noFill/>
        </p:spPr>
        <p:txBody>
          <a:bodyPr wrap="square" rtlCol="0">
            <a:spAutoFit/>
          </a:bodyPr>
          <a:lstStyle/>
          <a:p>
            <a:pPr algn="ctr"/>
            <a:r>
              <a:rPr lang="en-US" dirty="0">
                <a:solidFill>
                  <a:srgbClr val="C00000"/>
                </a:solidFill>
              </a:rPr>
              <a:t>Header</a:t>
            </a:r>
          </a:p>
        </p:txBody>
      </p:sp>
      <p:sp>
        <p:nvSpPr>
          <p:cNvPr id="16" name="TextBox 15">
            <a:extLst>
              <a:ext uri="{FF2B5EF4-FFF2-40B4-BE49-F238E27FC236}">
                <a16:creationId xmlns:a16="http://schemas.microsoft.com/office/drawing/2014/main" id="{2C5916A0-0564-4E72-BF0A-323497B505F2}"/>
              </a:ext>
            </a:extLst>
          </p:cNvPr>
          <p:cNvSpPr txBox="1"/>
          <p:nvPr/>
        </p:nvSpPr>
        <p:spPr>
          <a:xfrm>
            <a:off x="6122350" y="3307335"/>
            <a:ext cx="1143000" cy="646331"/>
          </a:xfrm>
          <a:prstGeom prst="rect">
            <a:avLst/>
          </a:prstGeom>
          <a:noFill/>
        </p:spPr>
        <p:txBody>
          <a:bodyPr wrap="square" rtlCol="0">
            <a:spAutoFit/>
          </a:bodyPr>
          <a:lstStyle/>
          <a:p>
            <a:pPr algn="ctr"/>
            <a:r>
              <a:rPr lang="en-US" dirty="0">
                <a:solidFill>
                  <a:srgbClr val="C00000"/>
                </a:solidFill>
              </a:rPr>
              <a:t>Blog Entries</a:t>
            </a:r>
          </a:p>
        </p:txBody>
      </p:sp>
      <p:sp>
        <p:nvSpPr>
          <p:cNvPr id="17" name="TextBox 16">
            <a:extLst>
              <a:ext uri="{FF2B5EF4-FFF2-40B4-BE49-F238E27FC236}">
                <a16:creationId xmlns:a16="http://schemas.microsoft.com/office/drawing/2014/main" id="{723A9546-F786-4C47-8383-AA1BB5F6BFAB}"/>
              </a:ext>
            </a:extLst>
          </p:cNvPr>
          <p:cNvSpPr txBox="1"/>
          <p:nvPr/>
        </p:nvSpPr>
        <p:spPr>
          <a:xfrm>
            <a:off x="7621697" y="3001289"/>
            <a:ext cx="1143000" cy="369332"/>
          </a:xfrm>
          <a:prstGeom prst="rect">
            <a:avLst/>
          </a:prstGeom>
          <a:noFill/>
        </p:spPr>
        <p:txBody>
          <a:bodyPr wrap="square" rtlCol="0">
            <a:spAutoFit/>
          </a:bodyPr>
          <a:lstStyle/>
          <a:p>
            <a:pPr algn="ctr"/>
            <a:r>
              <a:rPr lang="en-US" dirty="0">
                <a:solidFill>
                  <a:srgbClr val="C00000"/>
                </a:solidFill>
              </a:rPr>
              <a:t>Specials</a:t>
            </a:r>
          </a:p>
        </p:txBody>
      </p:sp>
      <p:sp>
        <p:nvSpPr>
          <p:cNvPr id="18" name="TextBox 17">
            <a:extLst>
              <a:ext uri="{FF2B5EF4-FFF2-40B4-BE49-F238E27FC236}">
                <a16:creationId xmlns:a16="http://schemas.microsoft.com/office/drawing/2014/main" id="{88629FDB-056E-4920-81D9-876C89D76F30}"/>
              </a:ext>
            </a:extLst>
          </p:cNvPr>
          <p:cNvSpPr txBox="1"/>
          <p:nvPr/>
        </p:nvSpPr>
        <p:spPr>
          <a:xfrm>
            <a:off x="4965903" y="3007053"/>
            <a:ext cx="1143000" cy="369332"/>
          </a:xfrm>
          <a:prstGeom prst="rect">
            <a:avLst/>
          </a:prstGeom>
          <a:noFill/>
        </p:spPr>
        <p:txBody>
          <a:bodyPr wrap="square" rtlCol="0">
            <a:spAutoFit/>
          </a:bodyPr>
          <a:lstStyle/>
          <a:p>
            <a:pPr algn="ctr"/>
            <a:r>
              <a:rPr lang="en-US" dirty="0">
                <a:solidFill>
                  <a:srgbClr val="C00000"/>
                </a:solidFill>
              </a:rPr>
              <a:t>Products</a:t>
            </a:r>
          </a:p>
        </p:txBody>
      </p:sp>
      <p:sp>
        <p:nvSpPr>
          <p:cNvPr id="19" name="TextBox 18">
            <a:extLst>
              <a:ext uri="{FF2B5EF4-FFF2-40B4-BE49-F238E27FC236}">
                <a16:creationId xmlns:a16="http://schemas.microsoft.com/office/drawing/2014/main" id="{4F345D6A-BA85-43C8-8D54-B0C28186AAAA}"/>
              </a:ext>
            </a:extLst>
          </p:cNvPr>
          <p:cNvSpPr txBox="1"/>
          <p:nvPr/>
        </p:nvSpPr>
        <p:spPr>
          <a:xfrm>
            <a:off x="6090333" y="2493326"/>
            <a:ext cx="1400880" cy="369332"/>
          </a:xfrm>
          <a:prstGeom prst="rect">
            <a:avLst/>
          </a:prstGeom>
          <a:noFill/>
        </p:spPr>
        <p:txBody>
          <a:bodyPr wrap="square" rtlCol="0">
            <a:spAutoFit/>
          </a:bodyPr>
          <a:lstStyle/>
          <a:p>
            <a:pPr algn="ctr"/>
            <a:r>
              <a:rPr lang="en-US" dirty="0">
                <a:solidFill>
                  <a:srgbClr val="C00000"/>
                </a:solidFill>
              </a:rPr>
              <a:t>Navigation</a:t>
            </a:r>
          </a:p>
        </p:txBody>
      </p:sp>
      <p:sp>
        <p:nvSpPr>
          <p:cNvPr id="7" name="Rectangle 6">
            <a:extLst>
              <a:ext uri="{FF2B5EF4-FFF2-40B4-BE49-F238E27FC236}">
                <a16:creationId xmlns:a16="http://schemas.microsoft.com/office/drawing/2014/main" id="{7AF29DB3-F37C-4212-8B25-9E108858B949}"/>
              </a:ext>
            </a:extLst>
          </p:cNvPr>
          <p:cNvSpPr/>
          <p:nvPr/>
        </p:nvSpPr>
        <p:spPr>
          <a:xfrm>
            <a:off x="428481" y="2190275"/>
            <a:ext cx="4572000" cy="2652393"/>
          </a:xfrm>
          <a:prstGeom prst="rect">
            <a:avLst/>
          </a:prstGeom>
        </p:spPr>
        <p:txBody>
          <a:bodyPr>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"navigation"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Navigation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"blog"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"directions"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Sidebar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825658F-7D01-4D70-843C-6EA7F3CB1B3B}"/>
              </a:ext>
            </a:extLst>
          </p:cNvPr>
          <p:cNvGrpSpPr/>
          <p:nvPr/>
        </p:nvGrpSpPr>
        <p:grpSpPr>
          <a:xfrm>
            <a:off x="1066800" y="2202792"/>
            <a:ext cx="1295400" cy="276999"/>
            <a:chOff x="6606540" y="3884162"/>
            <a:chExt cx="1295400" cy="276999"/>
          </a:xfrm>
        </p:grpSpPr>
        <p:sp>
          <p:nvSpPr>
            <p:cNvPr id="21" name="TextBox 20">
              <a:extLst>
                <a:ext uri="{FF2B5EF4-FFF2-40B4-BE49-F238E27FC236}">
                  <a16:creationId xmlns:a16="http://schemas.microsoft.com/office/drawing/2014/main" id="{BB1C01AB-AFE9-457A-952A-BD2B70AB06CC}"/>
                </a:ext>
              </a:extLst>
            </p:cNvPr>
            <p:cNvSpPr txBox="1"/>
            <p:nvPr/>
          </p:nvSpPr>
          <p:spPr>
            <a:xfrm>
              <a:off x="6606540" y="3884162"/>
              <a:ext cx="1295400" cy="276999"/>
            </a:xfrm>
            <a:prstGeom prst="rect">
              <a:avLst/>
            </a:prstGeom>
            <a:solidFill>
              <a:schemeClr val="bg1">
                <a:lumMod val="95000"/>
              </a:schemeClr>
            </a:solidFill>
            <a:ln>
              <a:solidFill>
                <a:schemeClr val="tx1"/>
              </a:solidFill>
            </a:ln>
          </p:spPr>
          <p:txBody>
            <a:bodyPr wrap="square" rtlCol="0">
              <a:spAutoFit/>
            </a:bodyPr>
            <a:lstStyle/>
            <a:p>
              <a:r>
                <a:rPr lang="en-US" sz="1200" b="1" dirty="0">
                  <a:solidFill>
                    <a:srgbClr val="7030A0"/>
                  </a:solidFill>
                  <a:latin typeface="Consolas" panose="020B0609020204030204" pitchFamily="49" charset="0"/>
                </a:rPr>
                <a:t>  blog.html</a:t>
              </a:r>
            </a:p>
          </p:txBody>
        </p:sp>
        <p:pic>
          <p:nvPicPr>
            <p:cNvPr id="22" name="Picture 2" descr="Image result for file icon">
              <a:extLst>
                <a:ext uri="{FF2B5EF4-FFF2-40B4-BE49-F238E27FC236}">
                  <a16:creationId xmlns:a16="http://schemas.microsoft.com/office/drawing/2014/main" id="{04002BA7-93A8-47FE-8B8B-41ACCA9951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8777" y="3941312"/>
              <a:ext cx="173026" cy="173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5465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E789CCE-FCD3-4E63-B763-DB9168F110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324828">
            <a:off x="1608949" y="682773"/>
            <a:ext cx="2358286" cy="1839463"/>
          </a:xfrm>
          <a:prstGeom prst="rect">
            <a:avLst/>
          </a:prstGeom>
        </p:spPr>
      </p:pic>
      <p:sp>
        <p:nvSpPr>
          <p:cNvPr id="2" name="Title 1">
            <a:extLst>
              <a:ext uri="{FF2B5EF4-FFF2-40B4-BE49-F238E27FC236}">
                <a16:creationId xmlns:a16="http://schemas.microsoft.com/office/drawing/2014/main" id="{B25CED72-2FA3-4944-BBE5-7F22FD47F324}"/>
              </a:ext>
            </a:extLst>
          </p:cNvPr>
          <p:cNvSpPr>
            <a:spLocks noGrp="1"/>
          </p:cNvSpPr>
          <p:nvPr>
            <p:ph type="title"/>
          </p:nvPr>
        </p:nvSpPr>
        <p:spPr/>
        <p:txBody>
          <a:bodyPr/>
          <a:lstStyle/>
          <a:p>
            <a:r>
              <a:rPr lang="en-US" dirty="0"/>
              <a:t>New Elements in HTML5</a:t>
            </a:r>
          </a:p>
        </p:txBody>
      </p:sp>
      <p:sp>
        <p:nvSpPr>
          <p:cNvPr id="4" name="Slide Number Placeholder 3">
            <a:extLst>
              <a:ext uri="{FF2B5EF4-FFF2-40B4-BE49-F238E27FC236}">
                <a16:creationId xmlns:a16="http://schemas.microsoft.com/office/drawing/2014/main" id="{BD2B5A46-3A5C-48CF-9E89-CE6B51AE6A7B}"/>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1E784F4A-33CD-4FB9-A07D-19D5261E865A}"/>
              </a:ext>
            </a:extLst>
          </p:cNvPr>
          <p:cNvSpPr/>
          <p:nvPr/>
        </p:nvSpPr>
        <p:spPr>
          <a:xfrm>
            <a:off x="5491939" y="2004855"/>
            <a:ext cx="2514600" cy="457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4A537E-3239-4B5B-AE58-FB0DF7B19379}"/>
              </a:ext>
            </a:extLst>
          </p:cNvPr>
          <p:cNvSpPr/>
          <p:nvPr/>
        </p:nvSpPr>
        <p:spPr>
          <a:xfrm>
            <a:off x="5491939" y="2538255"/>
            <a:ext cx="2514600" cy="30352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D7BBEB-ED0E-4B5A-875D-98D73DF54A81}"/>
              </a:ext>
            </a:extLst>
          </p:cNvPr>
          <p:cNvSpPr/>
          <p:nvPr/>
        </p:nvSpPr>
        <p:spPr>
          <a:xfrm>
            <a:off x="5499623" y="4440536"/>
            <a:ext cx="25146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815CBB6-2715-43E8-AA19-B1C2E2F3149C}"/>
              </a:ext>
            </a:extLst>
          </p:cNvPr>
          <p:cNvSpPr/>
          <p:nvPr/>
        </p:nvSpPr>
        <p:spPr>
          <a:xfrm>
            <a:off x="5491939" y="2910772"/>
            <a:ext cx="609600" cy="1447800"/>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F2994E-3875-49CE-B7A9-1AA5D3AA085C}"/>
              </a:ext>
            </a:extLst>
          </p:cNvPr>
          <p:cNvSpPr/>
          <p:nvPr/>
        </p:nvSpPr>
        <p:spPr>
          <a:xfrm>
            <a:off x="6155007" y="2910772"/>
            <a:ext cx="1177258" cy="1447800"/>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91AFA6-6E3B-47ED-A335-023951762872}"/>
              </a:ext>
            </a:extLst>
          </p:cNvPr>
          <p:cNvSpPr/>
          <p:nvPr/>
        </p:nvSpPr>
        <p:spPr>
          <a:xfrm>
            <a:off x="7396939" y="2910772"/>
            <a:ext cx="609600" cy="1447800"/>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475702E-7774-44A6-8AC0-7EA8D2879D56}"/>
              </a:ext>
            </a:extLst>
          </p:cNvPr>
          <p:cNvSpPr txBox="1"/>
          <p:nvPr/>
        </p:nvSpPr>
        <p:spPr>
          <a:xfrm>
            <a:off x="6172136" y="4463891"/>
            <a:ext cx="1143000" cy="369332"/>
          </a:xfrm>
          <a:prstGeom prst="rect">
            <a:avLst/>
          </a:prstGeom>
          <a:noFill/>
        </p:spPr>
        <p:txBody>
          <a:bodyPr wrap="square" rtlCol="0">
            <a:spAutoFit/>
          </a:bodyPr>
          <a:lstStyle/>
          <a:p>
            <a:pPr algn="ctr"/>
            <a:r>
              <a:rPr lang="en-US" dirty="0">
                <a:solidFill>
                  <a:srgbClr val="C00000"/>
                </a:solidFill>
              </a:rPr>
              <a:t>Footer</a:t>
            </a:r>
          </a:p>
        </p:txBody>
      </p:sp>
      <p:sp>
        <p:nvSpPr>
          <p:cNvPr id="12" name="TextBox 11">
            <a:extLst>
              <a:ext uri="{FF2B5EF4-FFF2-40B4-BE49-F238E27FC236}">
                <a16:creationId xmlns:a16="http://schemas.microsoft.com/office/drawing/2014/main" id="{3A582097-E250-4E44-B177-D2623162A09D}"/>
              </a:ext>
            </a:extLst>
          </p:cNvPr>
          <p:cNvSpPr txBox="1"/>
          <p:nvPr/>
        </p:nvSpPr>
        <p:spPr>
          <a:xfrm>
            <a:off x="6172136" y="2069190"/>
            <a:ext cx="1143000" cy="369332"/>
          </a:xfrm>
          <a:prstGeom prst="rect">
            <a:avLst/>
          </a:prstGeom>
          <a:noFill/>
        </p:spPr>
        <p:txBody>
          <a:bodyPr wrap="square" rtlCol="0">
            <a:spAutoFit/>
          </a:bodyPr>
          <a:lstStyle/>
          <a:p>
            <a:pPr algn="ctr"/>
            <a:r>
              <a:rPr lang="en-US" dirty="0">
                <a:solidFill>
                  <a:srgbClr val="C00000"/>
                </a:solidFill>
              </a:rPr>
              <a:t>Header</a:t>
            </a:r>
          </a:p>
        </p:txBody>
      </p:sp>
      <p:sp>
        <p:nvSpPr>
          <p:cNvPr id="13" name="TextBox 12">
            <a:extLst>
              <a:ext uri="{FF2B5EF4-FFF2-40B4-BE49-F238E27FC236}">
                <a16:creationId xmlns:a16="http://schemas.microsoft.com/office/drawing/2014/main" id="{7B2B94A1-1C32-4AC5-87D4-B36C50805D0F}"/>
              </a:ext>
            </a:extLst>
          </p:cNvPr>
          <p:cNvSpPr txBox="1"/>
          <p:nvPr/>
        </p:nvSpPr>
        <p:spPr>
          <a:xfrm>
            <a:off x="6122350" y="3307335"/>
            <a:ext cx="1143000" cy="646331"/>
          </a:xfrm>
          <a:prstGeom prst="rect">
            <a:avLst/>
          </a:prstGeom>
          <a:noFill/>
        </p:spPr>
        <p:txBody>
          <a:bodyPr wrap="square" rtlCol="0">
            <a:spAutoFit/>
          </a:bodyPr>
          <a:lstStyle/>
          <a:p>
            <a:pPr algn="ctr"/>
            <a:r>
              <a:rPr lang="en-US" dirty="0">
                <a:solidFill>
                  <a:srgbClr val="C00000"/>
                </a:solidFill>
              </a:rPr>
              <a:t>Blog Entries</a:t>
            </a:r>
          </a:p>
        </p:txBody>
      </p:sp>
      <p:sp>
        <p:nvSpPr>
          <p:cNvPr id="14" name="TextBox 13">
            <a:extLst>
              <a:ext uri="{FF2B5EF4-FFF2-40B4-BE49-F238E27FC236}">
                <a16:creationId xmlns:a16="http://schemas.microsoft.com/office/drawing/2014/main" id="{A90C3DCF-EC6B-44B8-8055-0282EF4FD32B}"/>
              </a:ext>
            </a:extLst>
          </p:cNvPr>
          <p:cNvSpPr txBox="1"/>
          <p:nvPr/>
        </p:nvSpPr>
        <p:spPr>
          <a:xfrm>
            <a:off x="7621697" y="3001289"/>
            <a:ext cx="1143000" cy="369332"/>
          </a:xfrm>
          <a:prstGeom prst="rect">
            <a:avLst/>
          </a:prstGeom>
          <a:noFill/>
        </p:spPr>
        <p:txBody>
          <a:bodyPr wrap="square" rtlCol="0">
            <a:spAutoFit/>
          </a:bodyPr>
          <a:lstStyle/>
          <a:p>
            <a:pPr algn="ctr"/>
            <a:r>
              <a:rPr lang="en-US" dirty="0">
                <a:solidFill>
                  <a:srgbClr val="C00000"/>
                </a:solidFill>
              </a:rPr>
              <a:t>Specials</a:t>
            </a:r>
          </a:p>
        </p:txBody>
      </p:sp>
      <p:sp>
        <p:nvSpPr>
          <p:cNvPr id="15" name="TextBox 14">
            <a:extLst>
              <a:ext uri="{FF2B5EF4-FFF2-40B4-BE49-F238E27FC236}">
                <a16:creationId xmlns:a16="http://schemas.microsoft.com/office/drawing/2014/main" id="{76916A4B-C065-4432-A956-308E5FC66417}"/>
              </a:ext>
            </a:extLst>
          </p:cNvPr>
          <p:cNvSpPr txBox="1"/>
          <p:nvPr/>
        </p:nvSpPr>
        <p:spPr>
          <a:xfrm>
            <a:off x="4965903" y="3007053"/>
            <a:ext cx="1143000" cy="369332"/>
          </a:xfrm>
          <a:prstGeom prst="rect">
            <a:avLst/>
          </a:prstGeom>
          <a:noFill/>
        </p:spPr>
        <p:txBody>
          <a:bodyPr wrap="square" rtlCol="0">
            <a:spAutoFit/>
          </a:bodyPr>
          <a:lstStyle/>
          <a:p>
            <a:pPr algn="ctr"/>
            <a:r>
              <a:rPr lang="en-US" dirty="0">
                <a:solidFill>
                  <a:srgbClr val="C00000"/>
                </a:solidFill>
              </a:rPr>
              <a:t>Products</a:t>
            </a:r>
          </a:p>
        </p:txBody>
      </p:sp>
      <p:sp>
        <p:nvSpPr>
          <p:cNvPr id="16" name="TextBox 15">
            <a:extLst>
              <a:ext uri="{FF2B5EF4-FFF2-40B4-BE49-F238E27FC236}">
                <a16:creationId xmlns:a16="http://schemas.microsoft.com/office/drawing/2014/main" id="{8BBB4571-B6D2-4C42-815B-A8F136EEC8D4}"/>
              </a:ext>
            </a:extLst>
          </p:cNvPr>
          <p:cNvSpPr txBox="1"/>
          <p:nvPr/>
        </p:nvSpPr>
        <p:spPr>
          <a:xfrm>
            <a:off x="6090333" y="2493326"/>
            <a:ext cx="1400880" cy="369332"/>
          </a:xfrm>
          <a:prstGeom prst="rect">
            <a:avLst/>
          </a:prstGeom>
          <a:noFill/>
        </p:spPr>
        <p:txBody>
          <a:bodyPr wrap="square" rtlCol="0">
            <a:spAutoFit/>
          </a:bodyPr>
          <a:lstStyle/>
          <a:p>
            <a:pPr algn="ctr"/>
            <a:r>
              <a:rPr lang="en-US" dirty="0">
                <a:solidFill>
                  <a:srgbClr val="C00000"/>
                </a:solidFill>
              </a:rPr>
              <a:t>Navigation</a:t>
            </a:r>
          </a:p>
        </p:txBody>
      </p:sp>
      <p:sp>
        <p:nvSpPr>
          <p:cNvPr id="17" name="Rectangle 16">
            <a:extLst>
              <a:ext uri="{FF2B5EF4-FFF2-40B4-BE49-F238E27FC236}">
                <a16:creationId xmlns:a16="http://schemas.microsoft.com/office/drawing/2014/main" id="{181A963A-5EC5-4669-AA69-1DCC4187FA3A}"/>
              </a:ext>
            </a:extLst>
          </p:cNvPr>
          <p:cNvSpPr/>
          <p:nvPr/>
        </p:nvSpPr>
        <p:spPr>
          <a:xfrm>
            <a:off x="433517" y="2190275"/>
            <a:ext cx="4153940" cy="2652393"/>
          </a:xfrm>
          <a:prstGeom prst="rect">
            <a:avLst/>
          </a:prstGeom>
        </p:spPr>
        <p:txBody>
          <a:bodyPr wrap="square">
            <a:spAutoFit/>
          </a:bodyPr>
          <a:lstStyle/>
          <a:p>
            <a:pPr>
              <a:lnSpc>
                <a:spcPct val="107000"/>
              </a:lnSpc>
            </a:pP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Navigation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"blog"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aside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Sidebar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&lt;/aside&gt;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502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animEffect transition="in" filter="fade">
                                      <p:cBhvr>
                                        <p:cTn id="7" dur="500"/>
                                        <p:tgtEl>
                                          <p:spTgt spid="1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0" end="10"/>
                                            </p:txEl>
                                          </p:spTgt>
                                        </p:tgtEl>
                                        <p:attrNameLst>
                                          <p:attrName>style.visibility</p:attrName>
                                        </p:attrNameLst>
                                      </p:cBhvr>
                                      <p:to>
                                        <p:strVal val="visible"/>
                                      </p:to>
                                    </p:set>
                                    <p:animEffect transition="in" filter="fade">
                                      <p:cBhvr>
                                        <p:cTn id="12" dur="500"/>
                                        <p:tgtEl>
                                          <p:spTgt spid="17">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animEffect transition="in" filter="fade">
                                      <p:cBhvr>
                                        <p:cTn id="17" dur="500"/>
                                        <p:tgtEl>
                                          <p:spTgt spid="1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6" end="6"/>
                                            </p:txEl>
                                          </p:spTgt>
                                        </p:tgtEl>
                                        <p:attrNameLst>
                                          <p:attrName>style.visibility</p:attrName>
                                        </p:attrNameLst>
                                      </p:cBhvr>
                                      <p:to>
                                        <p:strVal val="visible"/>
                                      </p:to>
                                    </p:set>
                                    <p:animEffect transition="in" filter="fade">
                                      <p:cBhvr>
                                        <p:cTn id="22" dur="500"/>
                                        <p:tgtEl>
                                          <p:spTgt spid="1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animEffect transition="in" filter="fade">
                                      <p:cBhvr>
                                        <p:cTn id="27" dur="500"/>
                                        <p:tgtEl>
                                          <p:spTgt spid="1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8" end="8"/>
                                            </p:txEl>
                                          </p:spTgt>
                                        </p:tgtEl>
                                        <p:attrNameLst>
                                          <p:attrName>style.visibility</p:attrName>
                                        </p:attrNameLst>
                                      </p:cBhvr>
                                      <p:to>
                                        <p:strVal val="visible"/>
                                      </p:to>
                                    </p:set>
                                    <p:animEffect transition="in" filter="fade">
                                      <p:cBhvr>
                                        <p:cTn id="32"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D78402B-4CD7-4907-A01F-6E9A00E27F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7810" y="3100486"/>
            <a:ext cx="2739337" cy="1872532"/>
          </a:xfrm>
          <a:prstGeom prst="rect">
            <a:avLst/>
          </a:prstGeom>
        </p:spPr>
      </p:pic>
      <p:sp>
        <p:nvSpPr>
          <p:cNvPr id="2" name="Title 1">
            <a:extLst>
              <a:ext uri="{FF2B5EF4-FFF2-40B4-BE49-F238E27FC236}">
                <a16:creationId xmlns:a16="http://schemas.microsoft.com/office/drawing/2014/main" id="{B25CED72-2FA3-4944-BBE5-7F22FD47F324}"/>
              </a:ext>
            </a:extLst>
          </p:cNvPr>
          <p:cNvSpPr>
            <a:spLocks noGrp="1"/>
          </p:cNvSpPr>
          <p:nvPr>
            <p:ph type="title"/>
          </p:nvPr>
        </p:nvSpPr>
        <p:spPr/>
        <p:txBody>
          <a:bodyPr/>
          <a:lstStyle/>
          <a:p>
            <a:r>
              <a:rPr lang="en-US" dirty="0"/>
              <a:t>New Elements in HTML5</a:t>
            </a:r>
          </a:p>
        </p:txBody>
      </p:sp>
      <p:sp>
        <p:nvSpPr>
          <p:cNvPr id="4" name="Slide Number Placeholder 3">
            <a:extLst>
              <a:ext uri="{FF2B5EF4-FFF2-40B4-BE49-F238E27FC236}">
                <a16:creationId xmlns:a16="http://schemas.microsoft.com/office/drawing/2014/main" id="{BD2B5A46-3A5C-48CF-9E89-CE6B51AE6A7B}"/>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17" name="Rectangle 16">
            <a:extLst>
              <a:ext uri="{FF2B5EF4-FFF2-40B4-BE49-F238E27FC236}">
                <a16:creationId xmlns:a16="http://schemas.microsoft.com/office/drawing/2014/main" id="{181A963A-5EC5-4669-AA69-1DCC4187FA3A}"/>
              </a:ext>
            </a:extLst>
          </p:cNvPr>
          <p:cNvSpPr/>
          <p:nvPr/>
        </p:nvSpPr>
        <p:spPr>
          <a:xfrm>
            <a:off x="433517" y="2190275"/>
            <a:ext cx="4153940" cy="2652393"/>
          </a:xfrm>
          <a:prstGeom prst="rect">
            <a:avLst/>
          </a:prstGeom>
        </p:spPr>
        <p:txBody>
          <a:bodyPr wrap="square">
            <a:spAutoFit/>
          </a:bodyPr>
          <a:lstStyle/>
          <a:p>
            <a:pPr>
              <a:lnSpc>
                <a:spcPct val="107000"/>
              </a:lnSpc>
            </a:pP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Navigation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"blog"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aside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Sidebar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&lt;/aside&gt;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C13428F2-C24A-4C87-A37A-2117241EB9D6}"/>
              </a:ext>
            </a:extLst>
          </p:cNvPr>
          <p:cNvSpPr txBox="1"/>
          <p:nvPr/>
        </p:nvSpPr>
        <p:spPr>
          <a:xfrm>
            <a:off x="472657" y="895350"/>
            <a:ext cx="41148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lumMod val="50000"/>
                  </a:schemeClr>
                </a:solidFill>
              </a:rPr>
              <a:t>These are just &lt;div&gt; elements</a:t>
            </a:r>
          </a:p>
          <a:p>
            <a:pPr marL="285750" indent="-285750">
              <a:buFont typeface="Arial" panose="020B0604020202020204" pitchFamily="34" charset="0"/>
              <a:buChar char="•"/>
            </a:pPr>
            <a:endParaRPr lang="en-US" sz="2000" dirty="0">
              <a:solidFill>
                <a:schemeClr val="bg1">
                  <a:lumMod val="50000"/>
                </a:schemeClr>
              </a:solidFill>
            </a:endParaRPr>
          </a:p>
          <a:p>
            <a:pPr marL="285750" indent="-285750">
              <a:buFont typeface="Arial" panose="020B0604020202020204" pitchFamily="34" charset="0"/>
              <a:buChar char="•"/>
            </a:pPr>
            <a:r>
              <a:rPr lang="en-US" sz="2000" dirty="0">
                <a:solidFill>
                  <a:schemeClr val="bg1">
                    <a:lumMod val="50000"/>
                  </a:schemeClr>
                </a:solidFill>
              </a:rPr>
              <a:t>You still have to style them</a:t>
            </a:r>
          </a:p>
        </p:txBody>
      </p:sp>
      <p:pic>
        <p:nvPicPr>
          <p:cNvPr id="24" name="Picture 23">
            <a:extLst>
              <a:ext uri="{FF2B5EF4-FFF2-40B4-BE49-F238E27FC236}">
                <a16:creationId xmlns:a16="http://schemas.microsoft.com/office/drawing/2014/main" id="{96AF10E2-1B44-4B46-8C1A-15D28D24C0E8}"/>
              </a:ext>
            </a:extLst>
          </p:cNvPr>
          <p:cNvPicPr>
            <a:picLocks noChangeAspect="1"/>
          </p:cNvPicPr>
          <p:nvPr/>
        </p:nvPicPr>
        <p:blipFill>
          <a:blip r:embed="rId4"/>
          <a:stretch>
            <a:fillRect/>
          </a:stretch>
        </p:blipFill>
        <p:spPr>
          <a:xfrm>
            <a:off x="4112842" y="3562350"/>
            <a:ext cx="2893230" cy="892255"/>
          </a:xfrm>
          <a:prstGeom prst="rect">
            <a:avLst/>
          </a:prstGeom>
        </p:spPr>
      </p:pic>
      <p:pic>
        <p:nvPicPr>
          <p:cNvPr id="25" name="Picture 24">
            <a:extLst>
              <a:ext uri="{FF2B5EF4-FFF2-40B4-BE49-F238E27FC236}">
                <a16:creationId xmlns:a16="http://schemas.microsoft.com/office/drawing/2014/main" id="{68F36E85-8317-4863-8DAB-2ADCB72E9BE5}"/>
              </a:ext>
            </a:extLst>
          </p:cNvPr>
          <p:cNvPicPr>
            <a:picLocks noChangeAspect="1"/>
          </p:cNvPicPr>
          <p:nvPr/>
        </p:nvPicPr>
        <p:blipFill>
          <a:blip r:embed="rId5"/>
          <a:stretch>
            <a:fillRect/>
          </a:stretch>
        </p:blipFill>
        <p:spPr>
          <a:xfrm>
            <a:off x="4724400" y="743679"/>
            <a:ext cx="3954148" cy="2385042"/>
          </a:xfrm>
          <a:prstGeom prst="rect">
            <a:avLst/>
          </a:prstGeom>
          <a:ln>
            <a:solidFill>
              <a:schemeClr val="tx2"/>
            </a:solidFill>
          </a:ln>
        </p:spPr>
      </p:pic>
    </p:spTree>
    <p:extLst>
      <p:ext uri="{BB962C8B-B14F-4D97-AF65-F5344CB8AC3E}">
        <p14:creationId xmlns:p14="http://schemas.microsoft.com/office/powerpoint/2010/main" val="95053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E330-5BE8-4B95-B585-6CA2C75FE260}"/>
              </a:ext>
            </a:extLst>
          </p:cNvPr>
          <p:cNvSpPr>
            <a:spLocks noGrp="1"/>
          </p:cNvSpPr>
          <p:nvPr>
            <p:ph type="title"/>
          </p:nvPr>
        </p:nvSpPr>
        <p:spPr/>
        <p:txBody>
          <a:bodyPr/>
          <a:lstStyle/>
          <a:p>
            <a:r>
              <a:rPr lang="en-US" dirty="0"/>
              <a:t>Descriptive Content</a:t>
            </a:r>
          </a:p>
        </p:txBody>
      </p:sp>
      <p:sp>
        <p:nvSpPr>
          <p:cNvPr id="4" name="Slide Number Placeholder 3">
            <a:extLst>
              <a:ext uri="{FF2B5EF4-FFF2-40B4-BE49-F238E27FC236}">
                <a16:creationId xmlns:a16="http://schemas.microsoft.com/office/drawing/2014/main" id="{AC9F5709-0B53-4743-B252-8FCB236AAC0C}"/>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5" name="Rectangle 4">
            <a:extLst>
              <a:ext uri="{FF2B5EF4-FFF2-40B4-BE49-F238E27FC236}">
                <a16:creationId xmlns:a16="http://schemas.microsoft.com/office/drawing/2014/main" id="{313EF6D1-31CA-401F-B4C4-F69D57F2D9A3}"/>
              </a:ext>
            </a:extLst>
          </p:cNvPr>
          <p:cNvSpPr/>
          <p:nvPr/>
        </p:nvSpPr>
        <p:spPr>
          <a:xfrm>
            <a:off x="433517" y="2190275"/>
            <a:ext cx="4153940" cy="2652393"/>
          </a:xfrm>
          <a:prstGeom prst="rect">
            <a:avLst/>
          </a:prstGeom>
        </p:spPr>
        <p:txBody>
          <a:bodyPr wrap="square">
            <a:spAutoFit/>
          </a:bodyPr>
          <a:lstStyle/>
          <a:p>
            <a:pPr>
              <a:lnSpc>
                <a:spcPct val="107000"/>
              </a:lnSpc>
            </a:pP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Navigation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"blog"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aside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Sidebar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&lt;/aside&gt;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14DF3A9B-5865-4494-99E7-C745511C1279}"/>
              </a:ext>
            </a:extLst>
          </p:cNvPr>
          <p:cNvCxnSpPr>
            <a:cxnSpLocks/>
            <a:stCxn id="7" idx="1"/>
          </p:cNvCxnSpPr>
          <p:nvPr/>
        </p:nvCxnSpPr>
        <p:spPr>
          <a:xfrm flipH="1">
            <a:off x="2743203" y="3105150"/>
            <a:ext cx="1885426" cy="150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DB1A3F6-E56A-412E-BE00-19F9446D2D6C}"/>
              </a:ext>
            </a:extLst>
          </p:cNvPr>
          <p:cNvSpPr txBox="1"/>
          <p:nvPr/>
        </p:nvSpPr>
        <p:spPr>
          <a:xfrm>
            <a:off x="4628629" y="2781984"/>
            <a:ext cx="2362200" cy="646331"/>
          </a:xfrm>
          <a:prstGeom prst="rect">
            <a:avLst/>
          </a:prstGeom>
          <a:noFill/>
        </p:spPr>
        <p:txBody>
          <a:bodyPr wrap="square" rtlCol="0">
            <a:spAutoFit/>
          </a:bodyPr>
          <a:lstStyle/>
          <a:p>
            <a:r>
              <a:rPr lang="en-US" dirty="0">
                <a:solidFill>
                  <a:srgbClr val="C00000"/>
                </a:solidFill>
              </a:rPr>
              <a:t>I have built-in support for navigation</a:t>
            </a:r>
          </a:p>
        </p:txBody>
      </p:sp>
      <p:cxnSp>
        <p:nvCxnSpPr>
          <p:cNvPr id="10" name="Straight Arrow Connector 9">
            <a:extLst>
              <a:ext uri="{FF2B5EF4-FFF2-40B4-BE49-F238E27FC236}">
                <a16:creationId xmlns:a16="http://schemas.microsoft.com/office/drawing/2014/main" id="{2F283F5F-01ED-4BD4-8BE8-151F7D76F7A2}"/>
              </a:ext>
            </a:extLst>
          </p:cNvPr>
          <p:cNvCxnSpPr>
            <a:cxnSpLocks/>
          </p:cNvCxnSpPr>
          <p:nvPr/>
        </p:nvCxnSpPr>
        <p:spPr>
          <a:xfrm flipH="1">
            <a:off x="2743202" y="3897709"/>
            <a:ext cx="160019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C736066-3671-4DDE-95B2-D91FCBF3B48F}"/>
              </a:ext>
            </a:extLst>
          </p:cNvPr>
          <p:cNvSpPr txBox="1"/>
          <p:nvPr/>
        </p:nvSpPr>
        <p:spPr>
          <a:xfrm>
            <a:off x="4343400" y="3599556"/>
            <a:ext cx="2932658" cy="646331"/>
          </a:xfrm>
          <a:prstGeom prst="rect">
            <a:avLst/>
          </a:prstGeom>
          <a:noFill/>
        </p:spPr>
        <p:txBody>
          <a:bodyPr wrap="square" rtlCol="0">
            <a:spAutoFit/>
          </a:bodyPr>
          <a:lstStyle/>
          <a:p>
            <a:r>
              <a:rPr lang="en-US" dirty="0">
                <a:solidFill>
                  <a:srgbClr val="C00000"/>
                </a:solidFill>
              </a:rPr>
              <a:t>This isn’t so important. I can move it to the bottom.</a:t>
            </a:r>
          </a:p>
        </p:txBody>
      </p:sp>
      <p:sp>
        <p:nvSpPr>
          <p:cNvPr id="14" name="TextBox 13">
            <a:extLst>
              <a:ext uri="{FF2B5EF4-FFF2-40B4-BE49-F238E27FC236}">
                <a16:creationId xmlns:a16="http://schemas.microsoft.com/office/drawing/2014/main" id="{674D1E26-B702-4EAF-9B9E-86DFDBBEADC9}"/>
              </a:ext>
            </a:extLst>
          </p:cNvPr>
          <p:cNvSpPr txBox="1"/>
          <p:nvPr/>
        </p:nvSpPr>
        <p:spPr>
          <a:xfrm>
            <a:off x="1600200" y="802591"/>
            <a:ext cx="6305029"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lumMod val="50000"/>
                  </a:schemeClr>
                </a:solidFill>
              </a:rPr>
              <a:t>Browsers can handle content in special ways.</a:t>
            </a:r>
          </a:p>
          <a:p>
            <a:pPr marL="285750" indent="-285750">
              <a:buFont typeface="Arial" panose="020B0604020202020204" pitchFamily="34" charset="0"/>
              <a:buChar char="•"/>
            </a:pPr>
            <a:r>
              <a:rPr lang="en-US" sz="2000" dirty="0">
                <a:solidFill>
                  <a:schemeClr val="bg1">
                    <a:lumMod val="50000"/>
                  </a:schemeClr>
                </a:solidFill>
              </a:rPr>
              <a:t>It might be especially useful on smaller devices.</a:t>
            </a:r>
          </a:p>
          <a:p>
            <a:pPr marL="285750" indent="-285750">
              <a:buFont typeface="Arial" panose="020B0604020202020204" pitchFamily="34" charset="0"/>
              <a:buChar char="•"/>
            </a:pPr>
            <a:r>
              <a:rPr lang="en-US" sz="2000" dirty="0">
                <a:solidFill>
                  <a:schemeClr val="bg1">
                    <a:lumMod val="50000"/>
                  </a:schemeClr>
                </a:solidFill>
              </a:rPr>
              <a:t>It helps the search engines.</a:t>
            </a:r>
          </a:p>
          <a:p>
            <a:pPr marL="285750" indent="-285750">
              <a:buFont typeface="Arial" panose="020B0604020202020204" pitchFamily="34" charset="0"/>
              <a:buChar char="•"/>
            </a:pPr>
            <a:r>
              <a:rPr lang="en-US" sz="2000" dirty="0">
                <a:solidFill>
                  <a:schemeClr val="bg1">
                    <a:lumMod val="50000"/>
                  </a:schemeClr>
                </a:solidFill>
              </a:rPr>
              <a:t>Even if it does nothing – you are no worse off!</a:t>
            </a:r>
          </a:p>
          <a:p>
            <a:pPr marL="285750" indent="-285750">
              <a:buFont typeface="Arial" panose="020B0604020202020204" pitchFamily="34" charset="0"/>
              <a:buChar char="•"/>
            </a:pPr>
            <a:r>
              <a:rPr lang="en-US" sz="2000" dirty="0">
                <a:solidFill>
                  <a:schemeClr val="bg1">
                    <a:lumMod val="50000"/>
                  </a:schemeClr>
                </a:solidFill>
              </a:rPr>
              <a:t>It makes your HTML/CSS easier to read (and write).</a:t>
            </a:r>
          </a:p>
        </p:txBody>
      </p:sp>
    </p:spTree>
    <p:extLst>
      <p:ext uri="{BB962C8B-B14F-4D97-AF65-F5344CB8AC3E}">
        <p14:creationId xmlns:p14="http://schemas.microsoft.com/office/powerpoint/2010/main" val="104883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2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xEl>
                                              <p:pRg st="2" end="2"/>
                                            </p:txEl>
                                          </p:spTgt>
                                        </p:tgtEl>
                                        <p:attrNameLst>
                                          <p:attrName>style.visibility</p:attrName>
                                        </p:attrNameLst>
                                      </p:cBhvr>
                                      <p:to>
                                        <p:strVal val="visible"/>
                                      </p:to>
                                    </p:set>
                                    <p:animEffect transition="in" filter="fade">
                                      <p:cBhvr>
                                        <p:cTn id="33" dur="500"/>
                                        <p:tgtEl>
                                          <p:spTgt spid="1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xEl>
                                              <p:pRg st="3" end="3"/>
                                            </p:txEl>
                                          </p:spTgt>
                                        </p:tgtEl>
                                        <p:attrNameLst>
                                          <p:attrName>style.visibility</p:attrName>
                                        </p:attrNameLst>
                                      </p:cBhvr>
                                      <p:to>
                                        <p:strVal val="visible"/>
                                      </p:to>
                                    </p:set>
                                    <p:animEffect transition="in" filter="fade">
                                      <p:cBhvr>
                                        <p:cTn id="38" dur="500"/>
                                        <p:tgtEl>
                                          <p:spTgt spid="1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xEl>
                                              <p:pRg st="4" end="4"/>
                                            </p:txEl>
                                          </p:spTgt>
                                        </p:tgtEl>
                                        <p:attrNameLst>
                                          <p:attrName>style.visibility</p:attrName>
                                        </p:attrNameLst>
                                      </p:cBhvr>
                                      <p:to>
                                        <p:strVal val="visible"/>
                                      </p:to>
                                    </p:set>
                                    <p:animEffect transition="in" filter="fade">
                                      <p:cBhvr>
                                        <p:cTn id="43"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14C0-F938-40C4-91CA-333C86BE3A56}"/>
              </a:ext>
            </a:extLst>
          </p:cNvPr>
          <p:cNvSpPr>
            <a:spLocks noGrp="1"/>
          </p:cNvSpPr>
          <p:nvPr>
            <p:ph type="title"/>
          </p:nvPr>
        </p:nvSpPr>
        <p:spPr>
          <a:xfrm>
            <a:off x="76200" y="57151"/>
            <a:ext cx="5562600" cy="609600"/>
          </a:xfrm>
        </p:spPr>
        <p:txBody>
          <a:bodyPr/>
          <a:lstStyle/>
          <a:p>
            <a:r>
              <a:rPr lang="en-US" dirty="0"/>
              <a:t>Table Layout (step 1)</a:t>
            </a:r>
          </a:p>
        </p:txBody>
      </p:sp>
      <p:sp>
        <p:nvSpPr>
          <p:cNvPr id="4" name="Slide Number Placeholder 3">
            <a:extLst>
              <a:ext uri="{FF2B5EF4-FFF2-40B4-BE49-F238E27FC236}">
                <a16:creationId xmlns:a16="http://schemas.microsoft.com/office/drawing/2014/main" id="{8FAF80A2-60E7-4923-9387-D1E06382310C}"/>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8" name="Rectangle 7">
            <a:extLst>
              <a:ext uri="{FF2B5EF4-FFF2-40B4-BE49-F238E27FC236}">
                <a16:creationId xmlns:a16="http://schemas.microsoft.com/office/drawing/2014/main" id="{EE77CD2E-3D66-46B8-9A71-1DD5FC87E46D}"/>
              </a:ext>
            </a:extLst>
          </p:cNvPr>
          <p:cNvSpPr/>
          <p:nvPr/>
        </p:nvSpPr>
        <p:spPr>
          <a:xfrm>
            <a:off x="304800" y="782452"/>
            <a:ext cx="4495800" cy="3451842"/>
          </a:xfrm>
          <a:prstGeom prst="rect">
            <a:avLst/>
          </a:prstGeom>
        </p:spPr>
        <p:txBody>
          <a:bodyPr wrap="square">
            <a:spAutoFit/>
          </a:bodyPr>
          <a:lstStyle/>
          <a:p>
            <a:pPr>
              <a:lnSpc>
                <a:spcPct val="107000"/>
              </a:lnSpc>
            </a:pP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&lt;body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Navigation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2A00FF"/>
                </a:solidFill>
                <a:latin typeface="Consolas" panose="020B0609020204030204" pitchFamily="49" charset="0"/>
                <a:ea typeface="Calibri" panose="020F0502020204030204" pitchFamily="34" charset="0"/>
                <a:cs typeface="Consolas" panose="020B0609020204030204" pitchFamily="49" charset="0"/>
              </a:rPr>
              <a:t>mainRow</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Products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"blog"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aside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Sidebar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&lt;/aside&gt;</a:t>
            </a: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&lt;/di</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div</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D603ADC2-2AD1-4CA3-8292-D40446C064BD}"/>
              </a:ext>
            </a:extLst>
          </p:cNvPr>
          <p:cNvSpPr/>
          <p:nvPr/>
        </p:nvSpPr>
        <p:spPr>
          <a:xfrm>
            <a:off x="5943600" y="495591"/>
            <a:ext cx="3048000" cy="3159198"/>
          </a:xfrm>
          <a:prstGeom prst="rect">
            <a:avLst/>
          </a:prstGeom>
        </p:spPr>
        <p:txBody>
          <a:bodyPr wrap="square">
            <a:spAutoFit/>
          </a:bodyPr>
          <a:lstStyle/>
          <a:p>
            <a:pPr>
              <a:lnSpc>
                <a:spcPct val="107000"/>
              </a:lnSpc>
            </a:pPr>
            <a:r>
              <a:rPr lang="en-US" sz="1200" i="1" dirty="0">
                <a:solidFill>
                  <a:srgbClr val="3F7F7F"/>
                </a:solidFill>
                <a:latin typeface="Consolas" panose="020B0609020204030204" pitchFamily="49" charset="0"/>
                <a:ea typeface="Calibri" panose="020F0502020204030204" pitchFamily="34" charset="0"/>
                <a:cs typeface="Consolas" panose="020B0609020204030204" pitchFamily="49" charset="0"/>
              </a:rPr>
              <a:t>#main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display</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2A00E1"/>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i="1" dirty="0">
              <a:solidFill>
                <a:srgbClr val="3F7F7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i="1" dirty="0">
                <a:solidFill>
                  <a:srgbClr val="3F7F7F"/>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3F7F7F"/>
                </a:solidFill>
                <a:latin typeface="Consolas" panose="020B0609020204030204" pitchFamily="49" charset="0"/>
                <a:ea typeface="Calibri" panose="020F0502020204030204" pitchFamily="34" charset="0"/>
                <a:cs typeface="Consolas" panose="020B0609020204030204" pitchFamily="49" charset="0"/>
              </a:rPr>
              <a:t>mainRow</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display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table-row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display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table-cell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aside</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display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table-cell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6CC82932-D394-4EA7-8F2B-89C8653E82DE}"/>
              </a:ext>
            </a:extLst>
          </p:cNvPr>
          <p:cNvPicPr>
            <a:picLocks noChangeAspect="1"/>
          </p:cNvPicPr>
          <p:nvPr/>
        </p:nvPicPr>
        <p:blipFill>
          <a:blip r:embed="rId3"/>
          <a:stretch>
            <a:fillRect/>
          </a:stretch>
        </p:blipFill>
        <p:spPr>
          <a:xfrm>
            <a:off x="3109318" y="2952750"/>
            <a:ext cx="2693788" cy="1905000"/>
          </a:xfrm>
          <a:prstGeom prst="rect">
            <a:avLst/>
          </a:prstGeom>
          <a:ln>
            <a:solidFill>
              <a:schemeClr val="tx2"/>
            </a:solidFill>
          </a:ln>
        </p:spPr>
      </p:pic>
      <p:grpSp>
        <p:nvGrpSpPr>
          <p:cNvPr id="11" name="Group 10">
            <a:extLst>
              <a:ext uri="{FF2B5EF4-FFF2-40B4-BE49-F238E27FC236}">
                <a16:creationId xmlns:a16="http://schemas.microsoft.com/office/drawing/2014/main" id="{761DB6C7-55CD-4CE3-BFC6-72D6D270B7C0}"/>
              </a:ext>
            </a:extLst>
          </p:cNvPr>
          <p:cNvGrpSpPr/>
          <p:nvPr/>
        </p:nvGrpSpPr>
        <p:grpSpPr>
          <a:xfrm>
            <a:off x="1143000" y="774569"/>
            <a:ext cx="1295400" cy="276999"/>
            <a:chOff x="6606540" y="3884162"/>
            <a:chExt cx="1295400" cy="276999"/>
          </a:xfrm>
        </p:grpSpPr>
        <p:sp>
          <p:nvSpPr>
            <p:cNvPr id="12" name="TextBox 11">
              <a:extLst>
                <a:ext uri="{FF2B5EF4-FFF2-40B4-BE49-F238E27FC236}">
                  <a16:creationId xmlns:a16="http://schemas.microsoft.com/office/drawing/2014/main" id="{DE7F4A92-85AF-466B-8673-F63B1969B759}"/>
                </a:ext>
              </a:extLst>
            </p:cNvPr>
            <p:cNvSpPr txBox="1"/>
            <p:nvPr/>
          </p:nvSpPr>
          <p:spPr>
            <a:xfrm>
              <a:off x="6606540" y="3884162"/>
              <a:ext cx="1295400" cy="276999"/>
            </a:xfrm>
            <a:prstGeom prst="rect">
              <a:avLst/>
            </a:prstGeom>
            <a:solidFill>
              <a:schemeClr val="bg1">
                <a:lumMod val="95000"/>
              </a:schemeClr>
            </a:solidFill>
            <a:ln>
              <a:solidFill>
                <a:schemeClr val="tx1"/>
              </a:solidFill>
            </a:ln>
          </p:spPr>
          <p:txBody>
            <a:bodyPr wrap="square" rtlCol="0">
              <a:spAutoFit/>
            </a:bodyPr>
            <a:lstStyle/>
            <a:p>
              <a:r>
                <a:rPr lang="en-US" sz="1200" b="1" dirty="0">
                  <a:solidFill>
                    <a:srgbClr val="7030A0"/>
                  </a:solidFill>
                  <a:latin typeface="Consolas" panose="020B0609020204030204" pitchFamily="49" charset="0"/>
                </a:rPr>
                <a:t>  blog.html</a:t>
              </a:r>
            </a:p>
          </p:txBody>
        </p:sp>
        <p:pic>
          <p:nvPicPr>
            <p:cNvPr id="13" name="Picture 2" descr="Image result for file icon">
              <a:extLst>
                <a:ext uri="{FF2B5EF4-FFF2-40B4-BE49-F238E27FC236}">
                  <a16:creationId xmlns:a16="http://schemas.microsoft.com/office/drawing/2014/main" id="{89B25BC9-5650-48EB-A4A1-3C7A7D2771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8777" y="3941312"/>
              <a:ext cx="173026" cy="173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A355E264-D497-4943-A080-76241AE9FFD1}"/>
              </a:ext>
            </a:extLst>
          </p:cNvPr>
          <p:cNvGrpSpPr/>
          <p:nvPr/>
        </p:nvGrpSpPr>
        <p:grpSpPr>
          <a:xfrm>
            <a:off x="6934200" y="284465"/>
            <a:ext cx="1371600" cy="276999"/>
            <a:chOff x="6629400" y="4326759"/>
            <a:chExt cx="1371600" cy="276999"/>
          </a:xfrm>
        </p:grpSpPr>
        <p:sp>
          <p:nvSpPr>
            <p:cNvPr id="15" name="TextBox 14">
              <a:extLst>
                <a:ext uri="{FF2B5EF4-FFF2-40B4-BE49-F238E27FC236}">
                  <a16:creationId xmlns:a16="http://schemas.microsoft.com/office/drawing/2014/main" id="{227B4734-D599-485E-94CE-BC8807A5D587}"/>
                </a:ext>
              </a:extLst>
            </p:cNvPr>
            <p:cNvSpPr txBox="1"/>
            <p:nvPr/>
          </p:nvSpPr>
          <p:spPr>
            <a:xfrm>
              <a:off x="6629400" y="4326759"/>
              <a:ext cx="1371600" cy="276999"/>
            </a:xfrm>
            <a:prstGeom prst="rect">
              <a:avLst/>
            </a:prstGeom>
            <a:solidFill>
              <a:schemeClr val="bg1">
                <a:lumMod val="95000"/>
              </a:schemeClr>
            </a:solidFill>
            <a:ln>
              <a:solidFill>
                <a:schemeClr val="tx1"/>
              </a:solidFill>
            </a:ln>
          </p:spPr>
          <p:txBody>
            <a:bodyPr wrap="square" rtlCol="0">
              <a:spAutoFit/>
            </a:bodyPr>
            <a:lstStyle/>
            <a:p>
              <a:r>
                <a:rPr lang="en-US" sz="1200" b="1" dirty="0">
                  <a:solidFill>
                    <a:srgbClr val="7030A0"/>
                  </a:solidFill>
                  <a:latin typeface="Consolas" panose="020B0609020204030204" pitchFamily="49" charset="0"/>
                </a:rPr>
                <a:t>  spatcity.css</a:t>
              </a:r>
            </a:p>
          </p:txBody>
        </p:sp>
        <p:pic>
          <p:nvPicPr>
            <p:cNvPr id="16" name="Picture 2" descr="Image result for file icon">
              <a:extLst>
                <a:ext uri="{FF2B5EF4-FFF2-40B4-BE49-F238E27FC236}">
                  <a16:creationId xmlns:a16="http://schemas.microsoft.com/office/drawing/2014/main" id="{D0890C37-FDDE-48FC-B1BC-54F35EC0BF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1637" y="4383909"/>
              <a:ext cx="173026" cy="173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43D89184-1DCA-403D-BA4B-712D419F2628}"/>
              </a:ext>
            </a:extLst>
          </p:cNvPr>
          <p:cNvCxnSpPr>
            <a:cxnSpLocks/>
          </p:cNvCxnSpPr>
          <p:nvPr/>
        </p:nvCxnSpPr>
        <p:spPr>
          <a:xfrm flipH="1">
            <a:off x="4696087" y="4211893"/>
            <a:ext cx="226035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61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2" end="12"/>
                                            </p:txEl>
                                          </p:spTgt>
                                        </p:tgtEl>
                                        <p:attrNameLst>
                                          <p:attrName>style.visibility</p:attrName>
                                        </p:attrNameLst>
                                      </p:cBhvr>
                                      <p:to>
                                        <p:strVal val="visible"/>
                                      </p:to>
                                    </p:set>
                                    <p:animEffect transition="in" filter="fade">
                                      <p:cBhvr>
                                        <p:cTn id="10" dur="500"/>
                                        <p:tgtEl>
                                          <p:spTgt spid="8">
                                            <p:txEl>
                                              <p:pRg st="12" end="1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fade">
                                      <p:cBhvr>
                                        <p:cTn id="29" dur="500"/>
                                        <p:tgtEl>
                                          <p:spTgt spid="8">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11" end="11"/>
                                            </p:txEl>
                                          </p:spTgt>
                                        </p:tgtEl>
                                        <p:attrNameLst>
                                          <p:attrName>style.visibility</p:attrName>
                                        </p:attrNameLst>
                                      </p:cBhvr>
                                      <p:to>
                                        <p:strVal val="visible"/>
                                      </p:to>
                                    </p:set>
                                    <p:animEffect transition="in" filter="fade">
                                      <p:cBhvr>
                                        <p:cTn id="32" dur="500"/>
                                        <p:tgtEl>
                                          <p:spTgt spid="8">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fade">
                                      <p:cBhvr>
                                        <p:cTn id="37" dur="500"/>
                                        <p:tgtEl>
                                          <p:spTgt spid="9">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fade">
                                      <p:cBhvr>
                                        <p:cTn id="40" dur="500"/>
                                        <p:tgtEl>
                                          <p:spTgt spid="9">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Effect transition="in" filter="fade">
                                      <p:cBhvr>
                                        <p:cTn id="43" dur="500"/>
                                        <p:tgtEl>
                                          <p:spTgt spid="9">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8" end="8"/>
                                            </p:txEl>
                                          </p:spTgt>
                                        </p:tgtEl>
                                        <p:attrNameLst>
                                          <p:attrName>style.visibility</p:attrName>
                                        </p:attrNameLst>
                                      </p:cBhvr>
                                      <p:to>
                                        <p:strVal val="visible"/>
                                      </p:to>
                                    </p:set>
                                    <p:animEffect transition="in" filter="fade">
                                      <p:cBhvr>
                                        <p:cTn id="48" dur="500"/>
                                        <p:tgtEl>
                                          <p:spTgt spid="9">
                                            <p:txEl>
                                              <p:pRg st="8" end="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9">
                                            <p:txEl>
                                              <p:pRg st="9" end="9"/>
                                            </p:txEl>
                                          </p:spTgt>
                                        </p:tgtEl>
                                        <p:attrNameLst>
                                          <p:attrName>style.visibility</p:attrName>
                                        </p:attrNameLst>
                                      </p:cBhvr>
                                      <p:to>
                                        <p:strVal val="visible"/>
                                      </p:to>
                                    </p:set>
                                    <p:animEffect transition="in" filter="fade">
                                      <p:cBhvr>
                                        <p:cTn id="51" dur="500"/>
                                        <p:tgtEl>
                                          <p:spTgt spid="9">
                                            <p:txEl>
                                              <p:pRg st="9" end="9"/>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9">
                                            <p:txEl>
                                              <p:pRg st="10" end="10"/>
                                            </p:txEl>
                                          </p:spTgt>
                                        </p:tgtEl>
                                        <p:attrNameLst>
                                          <p:attrName>style.visibility</p:attrName>
                                        </p:attrNameLst>
                                      </p:cBhvr>
                                      <p:to>
                                        <p:strVal val="visible"/>
                                      </p:to>
                                    </p:set>
                                    <p:animEffect transition="in" filter="fade">
                                      <p:cBhvr>
                                        <p:cTn id="54" dur="500"/>
                                        <p:tgtEl>
                                          <p:spTgt spid="9">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
                                            <p:txEl>
                                              <p:pRg st="12" end="12"/>
                                            </p:txEl>
                                          </p:spTgt>
                                        </p:tgtEl>
                                        <p:attrNameLst>
                                          <p:attrName>style.visibility</p:attrName>
                                        </p:attrNameLst>
                                      </p:cBhvr>
                                      <p:to>
                                        <p:strVal val="visible"/>
                                      </p:to>
                                    </p:set>
                                    <p:animEffect transition="in" filter="fade">
                                      <p:cBhvr>
                                        <p:cTn id="59" dur="500"/>
                                        <p:tgtEl>
                                          <p:spTgt spid="9">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9">
                                            <p:txEl>
                                              <p:pRg st="13" end="13"/>
                                            </p:txEl>
                                          </p:spTgt>
                                        </p:tgtEl>
                                        <p:attrNameLst>
                                          <p:attrName>style.visibility</p:attrName>
                                        </p:attrNameLst>
                                      </p:cBhvr>
                                      <p:to>
                                        <p:strVal val="visible"/>
                                      </p:to>
                                    </p:set>
                                    <p:animEffect transition="in" filter="fade">
                                      <p:cBhvr>
                                        <p:cTn id="62" dur="500"/>
                                        <p:tgtEl>
                                          <p:spTgt spid="9">
                                            <p:txEl>
                                              <p:pRg st="13" end="13"/>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9">
                                            <p:txEl>
                                              <p:pRg st="14" end="14"/>
                                            </p:txEl>
                                          </p:spTgt>
                                        </p:tgtEl>
                                        <p:attrNameLst>
                                          <p:attrName>style.visibility</p:attrName>
                                        </p:attrNameLst>
                                      </p:cBhvr>
                                      <p:to>
                                        <p:strVal val="visible"/>
                                      </p:to>
                                    </p:set>
                                    <p:animEffect transition="in" filter="fade">
                                      <p:cBhvr>
                                        <p:cTn id="65" dur="500"/>
                                        <p:tgtEl>
                                          <p:spTgt spid="9">
                                            <p:txEl>
                                              <p:pRg st="14" end="1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F49D-7244-422C-973D-325639BF1F51}"/>
              </a:ext>
            </a:extLst>
          </p:cNvPr>
          <p:cNvSpPr>
            <a:spLocks noGrp="1"/>
          </p:cNvSpPr>
          <p:nvPr>
            <p:ph type="title"/>
          </p:nvPr>
        </p:nvSpPr>
        <p:spPr/>
        <p:txBody>
          <a:bodyPr/>
          <a:lstStyle/>
          <a:p>
            <a:r>
              <a:rPr lang="en-US" dirty="0"/>
              <a:t>Colors (step 2)</a:t>
            </a:r>
          </a:p>
        </p:txBody>
      </p:sp>
      <p:sp>
        <p:nvSpPr>
          <p:cNvPr id="4" name="Slide Number Placeholder 3">
            <a:extLst>
              <a:ext uri="{FF2B5EF4-FFF2-40B4-BE49-F238E27FC236}">
                <a16:creationId xmlns:a16="http://schemas.microsoft.com/office/drawing/2014/main" id="{6F9E1882-6EF1-44FB-8099-DCF02EEA03FA}"/>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77A831CB-0733-4655-B3BE-393C35729517}"/>
              </a:ext>
            </a:extLst>
          </p:cNvPr>
          <p:cNvSpPr/>
          <p:nvPr/>
        </p:nvSpPr>
        <p:spPr>
          <a:xfrm>
            <a:off x="457200" y="1123950"/>
            <a:ext cx="3124200" cy="3442866"/>
          </a:xfrm>
          <a:prstGeom prst="rect">
            <a:avLst/>
          </a:prstGeom>
        </p:spPr>
        <p:txBody>
          <a:bodyPr wrap="square">
            <a:spAutoFit/>
          </a:bodyPr>
          <a:lstStyle/>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background-color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#d0d0c0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header</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background-color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#709090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color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#d9d9d9</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footer</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background-color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#709090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color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#d9d9d9</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err="1">
                <a:solidFill>
                  <a:srgbClr val="3F7F7F"/>
                </a:solidFill>
                <a:latin typeface="Consolas" panose="020B0609020204030204" pitchFamily="49" charset="0"/>
                <a:ea typeface="Calibri" panose="020F0502020204030204" pitchFamily="34" charset="0"/>
                <a:cs typeface="Consolas" panose="020B0609020204030204" pitchFamily="49" charset="0"/>
              </a:rPr>
              <a:t>nav</a:t>
            </a: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section,</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aside</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    background-color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#d0e0f0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3285A30A-175B-462D-9EB8-B249B1C2A689}"/>
              </a:ext>
            </a:extLst>
          </p:cNvPr>
          <p:cNvGrpSpPr/>
          <p:nvPr/>
        </p:nvGrpSpPr>
        <p:grpSpPr>
          <a:xfrm>
            <a:off x="533400" y="756851"/>
            <a:ext cx="1371600" cy="276999"/>
            <a:chOff x="6629400" y="4326759"/>
            <a:chExt cx="1371600" cy="276999"/>
          </a:xfrm>
        </p:grpSpPr>
        <p:sp>
          <p:nvSpPr>
            <p:cNvPr id="7" name="TextBox 6">
              <a:extLst>
                <a:ext uri="{FF2B5EF4-FFF2-40B4-BE49-F238E27FC236}">
                  <a16:creationId xmlns:a16="http://schemas.microsoft.com/office/drawing/2014/main" id="{1A7C2A9D-F821-452D-AD44-9F8132388BA5}"/>
                </a:ext>
              </a:extLst>
            </p:cNvPr>
            <p:cNvSpPr txBox="1"/>
            <p:nvPr/>
          </p:nvSpPr>
          <p:spPr>
            <a:xfrm>
              <a:off x="6629400" y="4326759"/>
              <a:ext cx="1371600" cy="276999"/>
            </a:xfrm>
            <a:prstGeom prst="rect">
              <a:avLst/>
            </a:prstGeom>
            <a:solidFill>
              <a:schemeClr val="bg1">
                <a:lumMod val="95000"/>
              </a:schemeClr>
            </a:solidFill>
            <a:ln>
              <a:solidFill>
                <a:schemeClr val="tx1"/>
              </a:solidFill>
            </a:ln>
          </p:spPr>
          <p:txBody>
            <a:bodyPr wrap="square" rtlCol="0">
              <a:spAutoFit/>
            </a:bodyPr>
            <a:lstStyle/>
            <a:p>
              <a:r>
                <a:rPr lang="en-US" sz="1200" b="1" dirty="0">
                  <a:solidFill>
                    <a:srgbClr val="7030A0"/>
                  </a:solidFill>
                  <a:latin typeface="Consolas" panose="020B0609020204030204" pitchFamily="49" charset="0"/>
                </a:rPr>
                <a:t>  spatcity.css</a:t>
              </a:r>
            </a:p>
          </p:txBody>
        </p:sp>
        <p:pic>
          <p:nvPicPr>
            <p:cNvPr id="8" name="Picture 2" descr="Image result for file icon">
              <a:extLst>
                <a:ext uri="{FF2B5EF4-FFF2-40B4-BE49-F238E27FC236}">
                  <a16:creationId xmlns:a16="http://schemas.microsoft.com/office/drawing/2014/main" id="{3113FB90-5448-4AC6-A5A1-D886FFAB22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1637" y="4383909"/>
              <a:ext cx="173026" cy="173026"/>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21CF389E-0805-4191-8990-28433E59EA82}"/>
              </a:ext>
            </a:extLst>
          </p:cNvPr>
          <p:cNvPicPr>
            <a:picLocks noChangeAspect="1"/>
          </p:cNvPicPr>
          <p:nvPr/>
        </p:nvPicPr>
        <p:blipFill>
          <a:blip r:embed="rId4"/>
          <a:stretch>
            <a:fillRect/>
          </a:stretch>
        </p:blipFill>
        <p:spPr>
          <a:xfrm>
            <a:off x="4800600" y="907831"/>
            <a:ext cx="4102421" cy="2806919"/>
          </a:xfrm>
          <a:prstGeom prst="rect">
            <a:avLst/>
          </a:prstGeom>
          <a:ln>
            <a:solidFill>
              <a:schemeClr val="tx1"/>
            </a:solidFill>
          </a:ln>
        </p:spPr>
      </p:pic>
      <p:pic>
        <p:nvPicPr>
          <p:cNvPr id="10" name="Picture 9">
            <a:extLst>
              <a:ext uri="{FF2B5EF4-FFF2-40B4-BE49-F238E27FC236}">
                <a16:creationId xmlns:a16="http://schemas.microsoft.com/office/drawing/2014/main" id="{12120365-A67C-40E9-AF1A-85836782EC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2947549"/>
            <a:ext cx="1600200" cy="2000250"/>
          </a:xfrm>
          <a:prstGeom prst="rect">
            <a:avLst/>
          </a:prstGeom>
        </p:spPr>
      </p:pic>
    </p:spTree>
    <p:extLst>
      <p:ext uri="{BB962C8B-B14F-4D97-AF65-F5344CB8AC3E}">
        <p14:creationId xmlns:p14="http://schemas.microsoft.com/office/powerpoint/2010/main" val="102146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11" end="11"/>
                                            </p:txEl>
                                          </p:spTgt>
                                        </p:tgtEl>
                                        <p:attrNameLst>
                                          <p:attrName>style.visibility</p:attrName>
                                        </p:attrNameLst>
                                      </p:cBhvr>
                                      <p:to>
                                        <p:strVal val="visible"/>
                                      </p:to>
                                    </p:set>
                                    <p:animEffect transition="in" filter="fade">
                                      <p:cBhvr>
                                        <p:cTn id="38" dur="500"/>
                                        <p:tgtEl>
                                          <p:spTgt spid="5">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fade">
                                      <p:cBhvr>
                                        <p:cTn id="41" dur="500"/>
                                        <p:tgtEl>
                                          <p:spTgt spid="5">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14" end="14"/>
                                            </p:txEl>
                                          </p:spTgt>
                                        </p:tgtEl>
                                        <p:attrNameLst>
                                          <p:attrName>style.visibility</p:attrName>
                                        </p:attrNameLst>
                                      </p:cBhvr>
                                      <p:to>
                                        <p:strVal val="visible"/>
                                      </p:to>
                                    </p:set>
                                    <p:animEffect transition="in" filter="fade">
                                      <p:cBhvr>
                                        <p:cTn id="46" dur="500"/>
                                        <p:tgtEl>
                                          <p:spTgt spid="5">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animEffect transition="in" filter="fade">
                                      <p:cBhvr>
                                        <p:cTn id="49" dur="500"/>
                                        <p:tgtEl>
                                          <p:spTgt spid="5">
                                            <p:txEl>
                                              <p:pRg st="15" end="1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
                                            <p:txEl>
                                              <p:pRg st="16" end="16"/>
                                            </p:txEl>
                                          </p:spTgt>
                                        </p:tgtEl>
                                        <p:attrNameLst>
                                          <p:attrName>style.visibility</p:attrName>
                                        </p:attrNameLst>
                                      </p:cBhvr>
                                      <p:to>
                                        <p:strVal val="visible"/>
                                      </p:to>
                                    </p:set>
                                    <p:animEffect transition="in" filter="fade">
                                      <p:cBhvr>
                                        <p:cTn id="52"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14476</TotalTime>
  <Words>1909</Words>
  <Application>Microsoft Office PowerPoint</Application>
  <PresentationFormat>On-screen Show (16:9)</PresentationFormat>
  <Paragraphs>443</Paragraphs>
  <Slides>24</Slides>
  <Notes>11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24</vt:i4>
      </vt:variant>
    </vt:vector>
  </HeadingPairs>
  <TitlesOfParts>
    <vt:vector size="36"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Modern HTML</vt:lpstr>
      <vt:lpstr>See Also</vt:lpstr>
      <vt:lpstr>In the Book</vt:lpstr>
      <vt:lpstr>Spatula City (Blog)</vt:lpstr>
      <vt:lpstr>New Elements in HTML5</vt:lpstr>
      <vt:lpstr>New Elements in HTML5</vt:lpstr>
      <vt:lpstr>Descriptive Content</vt:lpstr>
      <vt:lpstr>Table Layout (step 1)</vt:lpstr>
      <vt:lpstr>Colors (step 2)</vt:lpstr>
      <vt:lpstr>Spacing (step 3)</vt:lpstr>
      <vt:lpstr>Spacing (step 3)</vt:lpstr>
      <vt:lpstr>Blog Content (step 4)</vt:lpstr>
      <vt:lpstr>Blog Content (step 4)</vt:lpstr>
      <vt:lpstr>Blog Content (step 4)</vt:lpstr>
      <vt:lpstr>The &lt;time&gt; Element</vt:lpstr>
      <vt:lpstr>The &lt;time&gt; Element</vt:lpstr>
      <vt:lpstr>Time and Spacing (step 5)</vt:lpstr>
      <vt:lpstr>The &lt;video&gt; Element</vt:lpstr>
      <vt:lpstr>Video (step 6)</vt:lpstr>
      <vt:lpstr>Header and Footer (step 7)</vt:lpstr>
      <vt:lpstr>Navigation (step 8)</vt:lpstr>
      <vt:lpstr>Navigation (step 8)</vt:lpstr>
      <vt:lpstr>Final Content</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387</cp:revision>
  <cp:lastPrinted>2015-07-06T21:44:19Z</cp:lastPrinted>
  <dcterms:created xsi:type="dcterms:W3CDTF">2015-07-04T21:12:26Z</dcterms:created>
  <dcterms:modified xsi:type="dcterms:W3CDTF">2017-06-11T13:13:10Z</dcterms:modified>
</cp:coreProperties>
</file>